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454" r:id="rId3"/>
    <p:sldId id="448" r:id="rId4"/>
    <p:sldId id="456" r:id="rId5"/>
    <p:sldId id="452" r:id="rId6"/>
    <p:sldId id="453" r:id="rId7"/>
    <p:sldId id="457" r:id="rId8"/>
    <p:sldId id="455" r:id="rId9"/>
    <p:sldId id="461" r:id="rId10"/>
    <p:sldId id="460" r:id="rId11"/>
    <p:sldId id="263" r:id="rId12"/>
    <p:sldId id="458" r:id="rId13"/>
    <p:sldId id="459" r:id="rId14"/>
    <p:sldId id="462" r:id="rId15"/>
    <p:sldId id="373" r:id="rId16"/>
    <p:sldId id="464" r:id="rId17"/>
    <p:sldId id="463" r:id="rId18"/>
    <p:sldId id="466" r:id="rId19"/>
    <p:sldId id="467" r:id="rId20"/>
    <p:sldId id="469" r:id="rId21"/>
    <p:sldId id="265" r:id="rId22"/>
    <p:sldId id="264" r:id="rId23"/>
    <p:sldId id="471" r:id="rId24"/>
    <p:sldId id="470" r:id="rId25"/>
    <p:sldId id="472" r:id="rId26"/>
    <p:sldId id="267" r:id="rId27"/>
    <p:sldId id="473" r:id="rId28"/>
    <p:sldId id="474" r:id="rId29"/>
    <p:sldId id="272" r:id="rId30"/>
    <p:sldId id="478" r:id="rId31"/>
    <p:sldId id="475" r:id="rId32"/>
    <p:sldId id="487" r:id="rId33"/>
    <p:sldId id="271" r:id="rId34"/>
    <p:sldId id="486" r:id="rId35"/>
    <p:sldId id="489" r:id="rId36"/>
    <p:sldId id="480" r:id="rId37"/>
    <p:sldId id="482" r:id="rId38"/>
    <p:sldId id="485" r:id="rId39"/>
    <p:sldId id="483" r:id="rId40"/>
    <p:sldId id="484" r:id="rId41"/>
    <p:sldId id="488" r:id="rId42"/>
    <p:sldId id="268" r:id="rId43"/>
    <p:sldId id="269" r:id="rId44"/>
    <p:sldId id="270" r:id="rId45"/>
    <p:sldId id="258" r:id="rId46"/>
    <p:sldId id="259" r:id="rId47"/>
    <p:sldId id="260" r:id="rId48"/>
    <p:sldId id="262" r:id="rId49"/>
    <p:sldId id="257" r:id="rId50"/>
    <p:sldId id="26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EF1051-A9BD-4D07-9705-80334D2D8D0D}">
          <p14:sldIdLst>
            <p14:sldId id="256"/>
          </p14:sldIdLst>
        </p14:section>
        <p14:section name="intro" id="{5975EDE1-86B0-4355-A268-EF78E62A764F}">
          <p14:sldIdLst>
            <p14:sldId id="454"/>
            <p14:sldId id="448"/>
            <p14:sldId id="456"/>
            <p14:sldId id="452"/>
            <p14:sldId id="453"/>
            <p14:sldId id="457"/>
          </p14:sldIdLst>
        </p14:section>
        <p14:section name="LLM" id="{49B0CFF7-BD28-4A16-839D-76093F00DBDB}">
          <p14:sldIdLst>
            <p14:sldId id="455"/>
            <p14:sldId id="461"/>
            <p14:sldId id="460"/>
            <p14:sldId id="263"/>
            <p14:sldId id="458"/>
          </p14:sldIdLst>
        </p14:section>
        <p14:section name="LLM generalization" id="{84C58AC0-F759-4B68-9FE0-D7676FAEB8BF}">
          <p14:sldIdLst>
            <p14:sldId id="459"/>
            <p14:sldId id="462"/>
            <p14:sldId id="373"/>
            <p14:sldId id="464"/>
            <p14:sldId id="463"/>
            <p14:sldId id="466"/>
          </p14:sldIdLst>
        </p14:section>
        <p14:section name="domain: chatGPT4PCG comp" id="{89056733-97DE-4F73-88F7-52B26676AD56}">
          <p14:sldIdLst>
            <p14:sldId id="467"/>
            <p14:sldId id="469"/>
          </p14:sldIdLst>
        </p14:section>
        <p14:section name="experiments" id="{39C99CC4-24AB-4BFC-9288-E9910A0D462D}">
          <p14:sldIdLst>
            <p14:sldId id="265"/>
            <p14:sldId id="264"/>
            <p14:sldId id="471"/>
            <p14:sldId id="470"/>
            <p14:sldId id="472"/>
          </p14:sldIdLst>
        </p14:section>
        <p14:section name="results" id="{CFE7FCCF-9D93-4240-AE01-5A3B4E75EEED}">
          <p14:sldIdLst>
            <p14:sldId id="267"/>
            <p14:sldId id="473"/>
            <p14:sldId id="474"/>
            <p14:sldId id="272"/>
            <p14:sldId id="478"/>
            <p14:sldId id="475"/>
            <p14:sldId id="487"/>
            <p14:sldId id="271"/>
            <p14:sldId id="486"/>
            <p14:sldId id="489"/>
            <p14:sldId id="480"/>
            <p14:sldId id="482"/>
            <p14:sldId id="485"/>
            <p14:sldId id="483"/>
            <p14:sldId id="484"/>
            <p14:sldId id="488"/>
            <p14:sldId id="268"/>
            <p14:sldId id="269"/>
            <p14:sldId id="270"/>
            <p14:sldId id="258"/>
            <p14:sldId id="259"/>
            <p14:sldId id="260"/>
            <p14:sldId id="262"/>
            <p14:sldId id="257"/>
            <p14:sldId id="261"/>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31"/>
    <p:restoredTop sz="82222" autoAdjust="0"/>
  </p:normalViewPr>
  <p:slideViewPr>
    <p:cSldViewPr snapToGrid="0" showGuides="1">
      <p:cViewPr varScale="1">
        <p:scale>
          <a:sx n="68" d="100"/>
          <a:sy n="68" d="100"/>
        </p:scale>
        <p:origin x="1253" y="53"/>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48CD5F-16D5-ED49-8928-233683D6998C}"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643EC9-2F4E-2949-86C8-99B0DE230EC2}" type="slidenum">
              <a:rPr lang="en-US" smtClean="0"/>
              <a:t>‹#›</a:t>
            </a:fld>
            <a:endParaRPr lang="en-US"/>
          </a:p>
        </p:txBody>
      </p:sp>
    </p:spTree>
    <p:extLst>
      <p:ext uri="{BB962C8B-B14F-4D97-AF65-F5344CB8AC3E}">
        <p14:creationId xmlns:p14="http://schemas.microsoft.com/office/powerpoint/2010/main" val="526559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08798-9A77-65B0-54A9-CC08F4F5D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AA1357-FA87-EC88-A7CD-A442C1893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422AD5-17EA-848F-F026-BC947831D042}"/>
              </a:ext>
            </a:extLst>
          </p:cNvPr>
          <p:cNvSpPr>
            <a:spLocks noGrp="1"/>
          </p:cNvSpPr>
          <p:nvPr>
            <p:ph type="body" idx="1"/>
          </p:nvPr>
        </p:nvSpPr>
        <p:spPr/>
        <p:txBody>
          <a:bodyPr/>
          <a:lstStyle/>
          <a:p>
            <a:r>
              <a:rPr lang="en-US" dirty="0"/>
              <a:t>The goal of reaching generality is a foundational goal of AI</a:t>
            </a:r>
          </a:p>
        </p:txBody>
      </p:sp>
      <p:sp>
        <p:nvSpPr>
          <p:cNvPr id="4" name="Slide Number Placeholder 3">
            <a:extLst>
              <a:ext uri="{FF2B5EF4-FFF2-40B4-BE49-F238E27FC236}">
                <a16:creationId xmlns:a16="http://schemas.microsoft.com/office/drawing/2014/main" id="{53505979-DF5D-F675-7158-E5DDFABA8573}"/>
              </a:ext>
            </a:extLst>
          </p:cNvPr>
          <p:cNvSpPr>
            <a:spLocks noGrp="1"/>
          </p:cNvSpPr>
          <p:nvPr>
            <p:ph type="sldNum" sz="quarter" idx="5"/>
          </p:nvPr>
        </p:nvSpPr>
        <p:spPr/>
        <p:txBody>
          <a:bodyPr/>
          <a:lstStyle/>
          <a:p>
            <a:fld id="{E7643EC9-2F4E-2949-86C8-99B0DE230EC2}" type="slidenum">
              <a:rPr lang="en-US" smtClean="0"/>
              <a:t>2</a:t>
            </a:fld>
            <a:endParaRPr lang="en-US"/>
          </a:p>
        </p:txBody>
      </p:sp>
    </p:spTree>
    <p:extLst>
      <p:ext uri="{BB962C8B-B14F-4D97-AF65-F5344CB8AC3E}">
        <p14:creationId xmlns:p14="http://schemas.microsoft.com/office/powerpoint/2010/main" val="1286071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elvetica" panose="020B0604020202020204" pitchFamily="34" charset="0"/>
              </a:rPr>
              <a:t>However given that the training data for most large language models (LLMs) is rarely publicly accessible, the extent to which LLMs memorize or generalize is an open research question.</a:t>
            </a:r>
            <a:endParaRPr lang="en-US" dirty="0"/>
          </a:p>
          <a:p>
            <a:endParaRPr lang="en-US" b="1" dirty="0"/>
          </a:p>
        </p:txBody>
      </p:sp>
      <p:sp>
        <p:nvSpPr>
          <p:cNvPr id="4" name="Slide Number Placeholder 3"/>
          <p:cNvSpPr>
            <a:spLocks noGrp="1"/>
          </p:cNvSpPr>
          <p:nvPr>
            <p:ph type="sldNum" sz="quarter" idx="5"/>
          </p:nvPr>
        </p:nvSpPr>
        <p:spPr/>
        <p:txBody>
          <a:bodyPr/>
          <a:lstStyle/>
          <a:p>
            <a:fld id="{E7643EC9-2F4E-2949-86C8-99B0DE230EC2}" type="slidenum">
              <a:rPr lang="en-US" smtClean="0"/>
              <a:t>11</a:t>
            </a:fld>
            <a:endParaRPr lang="en-US"/>
          </a:p>
        </p:txBody>
      </p:sp>
    </p:spTree>
    <p:extLst>
      <p:ext uri="{BB962C8B-B14F-4D97-AF65-F5344CB8AC3E}">
        <p14:creationId xmlns:p14="http://schemas.microsoft.com/office/powerpoint/2010/main" val="564142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17B41-F775-2F15-5575-5DFA8209A3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756A4-86B9-8755-A8D2-253D24F477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CFDAA-C4EF-E1AC-DC71-5B16C2B53C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elvetica" panose="020B0604020202020204" pitchFamily="34" charset="0"/>
              </a:rPr>
              <a:t>However given that the training data for most large language models (LLMs) is rarely publicly accessible, the extent to which LLMs memorize or generalize is an open research question.</a:t>
            </a:r>
            <a:endParaRPr lang="en-US" dirty="0"/>
          </a:p>
          <a:p>
            <a:endParaRPr lang="en-US" b="1" dirty="0"/>
          </a:p>
        </p:txBody>
      </p:sp>
      <p:sp>
        <p:nvSpPr>
          <p:cNvPr id="4" name="Slide Number Placeholder 3">
            <a:extLst>
              <a:ext uri="{FF2B5EF4-FFF2-40B4-BE49-F238E27FC236}">
                <a16:creationId xmlns:a16="http://schemas.microsoft.com/office/drawing/2014/main" id="{3FB76094-D183-F829-BFA9-802C125224B5}"/>
              </a:ext>
            </a:extLst>
          </p:cNvPr>
          <p:cNvSpPr>
            <a:spLocks noGrp="1"/>
          </p:cNvSpPr>
          <p:nvPr>
            <p:ph type="sldNum" sz="quarter" idx="5"/>
          </p:nvPr>
        </p:nvSpPr>
        <p:spPr/>
        <p:txBody>
          <a:bodyPr/>
          <a:lstStyle/>
          <a:p>
            <a:fld id="{E7643EC9-2F4E-2949-86C8-99B0DE230EC2}" type="slidenum">
              <a:rPr lang="en-US" smtClean="0"/>
              <a:t>12</a:t>
            </a:fld>
            <a:endParaRPr lang="en-US"/>
          </a:p>
        </p:txBody>
      </p:sp>
    </p:spTree>
    <p:extLst>
      <p:ext uri="{BB962C8B-B14F-4D97-AF65-F5344CB8AC3E}">
        <p14:creationId xmlns:p14="http://schemas.microsoft.com/office/powerpoint/2010/main" val="104809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22222"/>
                </a:solidFill>
                <a:effectLst/>
                <a:latin typeface="Helvetica" panose="020B0604020202020204" pitchFamily="34" charset="0"/>
              </a:rPr>
              <a:t>proposes a new task for evaluating LLM performance where the winner </a:t>
            </a:r>
            <a:br>
              <a:rPr lang="en-US" b="0" i="0" dirty="0">
                <a:solidFill>
                  <a:srgbClr val="222222"/>
                </a:solidFill>
                <a:effectLst/>
                <a:latin typeface="Helvetica" panose="020B0604020202020204" pitchFamily="34" charset="0"/>
              </a:rPr>
            </a:br>
            <a:r>
              <a:rPr lang="en-US" b="0" i="0" dirty="0">
                <a:solidFill>
                  <a:srgbClr val="222222"/>
                </a:solidFill>
                <a:effectLst/>
                <a:latin typeface="Helvetica" panose="020B0604020202020204" pitchFamily="34" charset="0"/>
              </a:rPr>
              <a:t>of the competition is the team who submits the highest-scoring LLM-prompt. </a:t>
            </a:r>
          </a:p>
          <a:p>
            <a:pPr marL="171450" indent="-171450">
              <a:buFont typeface="Arial" panose="020B0604020202020204" pitchFamily="34" charset="0"/>
              <a:buChar char="•"/>
            </a:pPr>
            <a:endParaRPr lang="en-US" b="0" i="0" dirty="0">
              <a:solidFill>
                <a:srgbClr val="222222"/>
              </a:solidFill>
              <a:effectLst/>
              <a:latin typeface="Helvetica" panose="020B0604020202020204" pitchFamily="34" charset="0"/>
            </a:endParaRPr>
          </a:p>
          <a:p>
            <a:pPr marL="171450" indent="-171450">
              <a:buFont typeface="Arial" panose="020B0604020202020204" pitchFamily="34" charset="0"/>
              <a:buChar char="•"/>
            </a:pPr>
            <a:r>
              <a:rPr lang="en-US" b="0" i="0" dirty="0">
                <a:solidFill>
                  <a:srgbClr val="222222"/>
                </a:solidFill>
                <a:effectLst/>
                <a:latin typeface="Helvetica" panose="020B0604020202020204" pitchFamily="34" charset="0"/>
              </a:rPr>
              <a:t>The prompts may contain both natural language text in English in addition to </a:t>
            </a:r>
            <a:br>
              <a:rPr lang="en-US" b="0" i="0" dirty="0">
                <a:solidFill>
                  <a:srgbClr val="222222"/>
                </a:solidFill>
                <a:effectLst/>
                <a:latin typeface="Helvetica" panose="020B0604020202020204" pitchFamily="34" charset="0"/>
              </a:rPr>
            </a:br>
            <a:r>
              <a:rPr lang="en-US" b="0" i="0" dirty="0">
                <a:solidFill>
                  <a:srgbClr val="222222"/>
                </a:solidFill>
                <a:effectLst/>
                <a:latin typeface="Helvetica" panose="020B0604020202020204" pitchFamily="34" charset="0"/>
              </a:rPr>
              <a:t>a game-specific programming language that can be loaded into a Unity-based </a:t>
            </a:r>
            <a:br>
              <a:rPr lang="en-US" b="0" i="0" dirty="0">
                <a:solidFill>
                  <a:srgbClr val="222222"/>
                </a:solidFill>
                <a:effectLst/>
                <a:latin typeface="Helvetica" panose="020B0604020202020204" pitchFamily="34" charset="0"/>
              </a:rPr>
            </a:br>
            <a:r>
              <a:rPr lang="en-US" b="0" i="0" dirty="0">
                <a:solidFill>
                  <a:srgbClr val="222222"/>
                </a:solidFill>
                <a:effectLst/>
                <a:latin typeface="Helvetica" panose="020B0604020202020204" pitchFamily="34" charset="0"/>
              </a:rPr>
              <a:t>game called Science Birds.</a:t>
            </a:r>
            <a:endParaRPr lang="en-US" dirty="0"/>
          </a:p>
          <a:p>
            <a:endParaRPr lang="en-US" dirty="0"/>
          </a:p>
        </p:txBody>
      </p:sp>
      <p:sp>
        <p:nvSpPr>
          <p:cNvPr id="4" name="Slide Number Placeholder 3"/>
          <p:cNvSpPr>
            <a:spLocks noGrp="1"/>
          </p:cNvSpPr>
          <p:nvPr>
            <p:ph type="sldNum" sz="quarter" idx="5"/>
          </p:nvPr>
        </p:nvSpPr>
        <p:spPr/>
        <p:txBody>
          <a:bodyPr/>
          <a:lstStyle/>
          <a:p>
            <a:fld id="{E7643EC9-2F4E-2949-86C8-99B0DE230EC2}" type="slidenum">
              <a:rPr lang="en-US" smtClean="0"/>
              <a:t>19</a:t>
            </a:fld>
            <a:endParaRPr lang="en-US"/>
          </a:p>
        </p:txBody>
      </p:sp>
    </p:spTree>
    <p:extLst>
      <p:ext uri="{BB962C8B-B14F-4D97-AF65-F5344CB8AC3E}">
        <p14:creationId xmlns:p14="http://schemas.microsoft.com/office/powerpoint/2010/main" val="403995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2E6B4-C65F-23C5-2B82-F84CE41EEE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73F7E-6D00-368A-F2D8-DEC5099C5B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6A5266-3B98-762D-7A15-407067A995D7}"/>
              </a:ext>
            </a:extLst>
          </p:cNvPr>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22222"/>
                </a:solidFill>
                <a:effectLst/>
                <a:latin typeface="Helvetica" panose="020B0604020202020204" pitchFamily="34" charset="0"/>
              </a:rPr>
              <a:t>proposes a new task for evaluating LLM performance where the winner </a:t>
            </a:r>
            <a:br>
              <a:rPr lang="en-US" b="0" i="0" dirty="0">
                <a:solidFill>
                  <a:srgbClr val="222222"/>
                </a:solidFill>
                <a:effectLst/>
                <a:latin typeface="Helvetica" panose="020B0604020202020204" pitchFamily="34" charset="0"/>
              </a:rPr>
            </a:br>
            <a:r>
              <a:rPr lang="en-US" b="0" i="0" dirty="0">
                <a:solidFill>
                  <a:srgbClr val="222222"/>
                </a:solidFill>
                <a:effectLst/>
                <a:latin typeface="Helvetica" panose="020B0604020202020204" pitchFamily="34" charset="0"/>
              </a:rPr>
              <a:t>of the competition is the team who submits the highest-scoring LLM-prompt. </a:t>
            </a:r>
          </a:p>
          <a:p>
            <a:pPr marL="171450" indent="-171450">
              <a:buFont typeface="Arial" panose="020B0604020202020204" pitchFamily="34" charset="0"/>
              <a:buChar char="•"/>
            </a:pPr>
            <a:endParaRPr lang="en-US" b="0" i="0" dirty="0">
              <a:solidFill>
                <a:srgbClr val="222222"/>
              </a:solidFill>
              <a:effectLst/>
              <a:latin typeface="Helvetica" panose="020B0604020202020204" pitchFamily="34" charset="0"/>
            </a:endParaRPr>
          </a:p>
          <a:p>
            <a:pPr marL="171450" indent="-171450">
              <a:buFont typeface="Arial" panose="020B0604020202020204" pitchFamily="34" charset="0"/>
              <a:buChar char="•"/>
            </a:pPr>
            <a:r>
              <a:rPr lang="en-US" b="0" i="0" dirty="0">
                <a:solidFill>
                  <a:srgbClr val="222222"/>
                </a:solidFill>
                <a:effectLst/>
                <a:latin typeface="Helvetica" panose="020B0604020202020204" pitchFamily="34" charset="0"/>
              </a:rPr>
              <a:t>The prompts may contain both natural language text in English in addition to </a:t>
            </a:r>
            <a:br>
              <a:rPr lang="en-US" b="0" i="0" dirty="0">
                <a:solidFill>
                  <a:srgbClr val="222222"/>
                </a:solidFill>
                <a:effectLst/>
                <a:latin typeface="Helvetica" panose="020B0604020202020204" pitchFamily="34" charset="0"/>
              </a:rPr>
            </a:br>
            <a:r>
              <a:rPr lang="en-US" b="0" i="0" dirty="0">
                <a:solidFill>
                  <a:srgbClr val="222222"/>
                </a:solidFill>
                <a:effectLst/>
                <a:latin typeface="Helvetica" panose="020B0604020202020204" pitchFamily="34" charset="0"/>
              </a:rPr>
              <a:t>a game-specific programming language that can be loaded into a Unity-based </a:t>
            </a:r>
            <a:br>
              <a:rPr lang="en-US" b="0" i="0" dirty="0">
                <a:solidFill>
                  <a:srgbClr val="222222"/>
                </a:solidFill>
                <a:effectLst/>
                <a:latin typeface="Helvetica" panose="020B0604020202020204" pitchFamily="34" charset="0"/>
              </a:rPr>
            </a:br>
            <a:r>
              <a:rPr lang="en-US" b="0" i="0" dirty="0">
                <a:solidFill>
                  <a:srgbClr val="222222"/>
                </a:solidFill>
                <a:effectLst/>
                <a:latin typeface="Helvetica" panose="020B0604020202020204" pitchFamily="34" charset="0"/>
              </a:rPr>
              <a:t>game called Science Birds.</a:t>
            </a:r>
            <a:endParaRPr lang="en-US" dirty="0"/>
          </a:p>
          <a:p>
            <a:endParaRPr lang="en-US" dirty="0"/>
          </a:p>
        </p:txBody>
      </p:sp>
      <p:sp>
        <p:nvSpPr>
          <p:cNvPr id="4" name="Slide Number Placeholder 3">
            <a:extLst>
              <a:ext uri="{FF2B5EF4-FFF2-40B4-BE49-F238E27FC236}">
                <a16:creationId xmlns:a16="http://schemas.microsoft.com/office/drawing/2014/main" id="{CDCACA89-1FB3-A020-2630-3F852E2DCF3E}"/>
              </a:ext>
            </a:extLst>
          </p:cNvPr>
          <p:cNvSpPr>
            <a:spLocks noGrp="1"/>
          </p:cNvSpPr>
          <p:nvPr>
            <p:ph type="sldNum" sz="quarter" idx="5"/>
          </p:nvPr>
        </p:nvSpPr>
        <p:spPr/>
        <p:txBody>
          <a:bodyPr/>
          <a:lstStyle/>
          <a:p>
            <a:fld id="{E7643EC9-2F4E-2949-86C8-99B0DE230EC2}" type="slidenum">
              <a:rPr lang="en-US" smtClean="0"/>
              <a:t>20</a:t>
            </a:fld>
            <a:endParaRPr lang="en-US"/>
          </a:p>
        </p:txBody>
      </p:sp>
    </p:spTree>
    <p:extLst>
      <p:ext uri="{BB962C8B-B14F-4D97-AF65-F5344CB8AC3E}">
        <p14:creationId xmlns:p14="http://schemas.microsoft.com/office/powerpoint/2010/main" val="716960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inconclusive which letter/shot is more </a:t>
            </a:r>
            <a:r>
              <a:rPr lang="en-US" u="sng" dirty="0"/>
              <a:t>generalizable</a:t>
            </a:r>
            <a:r>
              <a:rPr lang="en-US" dirty="0"/>
              <a:t> </a:t>
            </a:r>
          </a:p>
          <a:p>
            <a:r>
              <a:rPr lang="en-US" dirty="0"/>
              <a:t>Meaning which letter contains more information that if learned the LLM can generate more letters by generalizing </a:t>
            </a:r>
          </a:p>
        </p:txBody>
      </p:sp>
      <p:sp>
        <p:nvSpPr>
          <p:cNvPr id="4" name="Slide Number Placeholder 3"/>
          <p:cNvSpPr>
            <a:spLocks noGrp="1"/>
          </p:cNvSpPr>
          <p:nvPr>
            <p:ph type="sldNum" sz="quarter" idx="5"/>
          </p:nvPr>
        </p:nvSpPr>
        <p:spPr/>
        <p:txBody>
          <a:bodyPr/>
          <a:lstStyle/>
          <a:p>
            <a:fld id="{E7643EC9-2F4E-2949-86C8-99B0DE230EC2}" type="slidenum">
              <a:rPr lang="en-US" smtClean="0"/>
              <a:t>39</a:t>
            </a:fld>
            <a:endParaRPr lang="en-US"/>
          </a:p>
        </p:txBody>
      </p:sp>
    </p:spTree>
    <p:extLst>
      <p:ext uri="{BB962C8B-B14F-4D97-AF65-F5344CB8AC3E}">
        <p14:creationId xmlns:p14="http://schemas.microsoft.com/office/powerpoint/2010/main" val="2279804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526EB-8B5D-249E-845C-1F36464F6F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C7553-15CE-4623-933D-DA4AD260F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8AA60-CC4F-8580-6B9B-5EE7A3648C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inconclusive which letter/shot is more </a:t>
            </a:r>
            <a:r>
              <a:rPr lang="en-US" u="sng" dirty="0"/>
              <a:t>generalizable</a:t>
            </a:r>
            <a:r>
              <a:rPr lang="en-US" dirty="0"/>
              <a:t> </a:t>
            </a:r>
          </a:p>
          <a:p>
            <a:r>
              <a:rPr lang="en-US" dirty="0"/>
              <a:t>Meaning which letter contains more information that if learned the LLM can generate more letters by generalizing </a:t>
            </a:r>
          </a:p>
        </p:txBody>
      </p:sp>
      <p:sp>
        <p:nvSpPr>
          <p:cNvPr id="4" name="Slide Number Placeholder 3">
            <a:extLst>
              <a:ext uri="{FF2B5EF4-FFF2-40B4-BE49-F238E27FC236}">
                <a16:creationId xmlns:a16="http://schemas.microsoft.com/office/drawing/2014/main" id="{BB6BD5AF-9E20-01AB-1F9C-24172BA1F8CA}"/>
              </a:ext>
            </a:extLst>
          </p:cNvPr>
          <p:cNvSpPr>
            <a:spLocks noGrp="1"/>
          </p:cNvSpPr>
          <p:nvPr>
            <p:ph type="sldNum" sz="quarter" idx="5"/>
          </p:nvPr>
        </p:nvSpPr>
        <p:spPr/>
        <p:txBody>
          <a:bodyPr/>
          <a:lstStyle/>
          <a:p>
            <a:fld id="{E7643EC9-2F4E-2949-86C8-99B0DE230EC2}" type="slidenum">
              <a:rPr lang="en-US" smtClean="0"/>
              <a:t>40</a:t>
            </a:fld>
            <a:endParaRPr lang="en-US"/>
          </a:p>
        </p:txBody>
      </p:sp>
    </p:spTree>
    <p:extLst>
      <p:ext uri="{BB962C8B-B14F-4D97-AF65-F5344CB8AC3E}">
        <p14:creationId xmlns:p14="http://schemas.microsoft.com/office/powerpoint/2010/main" val="3648085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FD19-E734-4FD7-4097-2C5393C1B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00EE3-F3A8-41D2-7B5A-A354F4522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731EF6-A615-4940-96FF-ED1BCFDAC1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inconclusive which letter/shot is more </a:t>
            </a:r>
            <a:r>
              <a:rPr lang="en-US" u="sng" dirty="0"/>
              <a:t>generalizable</a:t>
            </a:r>
            <a:r>
              <a:rPr lang="en-US" dirty="0"/>
              <a:t> </a:t>
            </a:r>
          </a:p>
          <a:p>
            <a:r>
              <a:rPr lang="en-US" dirty="0"/>
              <a:t>Meaning which letter contains more information that if learned the LLM can generate more letters by generalizing </a:t>
            </a:r>
          </a:p>
        </p:txBody>
      </p:sp>
      <p:sp>
        <p:nvSpPr>
          <p:cNvPr id="4" name="Slide Number Placeholder 3">
            <a:extLst>
              <a:ext uri="{FF2B5EF4-FFF2-40B4-BE49-F238E27FC236}">
                <a16:creationId xmlns:a16="http://schemas.microsoft.com/office/drawing/2014/main" id="{F9C2773C-A1F7-A388-CA63-44C7DFC112BF}"/>
              </a:ext>
            </a:extLst>
          </p:cNvPr>
          <p:cNvSpPr>
            <a:spLocks noGrp="1"/>
          </p:cNvSpPr>
          <p:nvPr>
            <p:ph type="sldNum" sz="quarter" idx="5"/>
          </p:nvPr>
        </p:nvSpPr>
        <p:spPr/>
        <p:txBody>
          <a:bodyPr/>
          <a:lstStyle/>
          <a:p>
            <a:fld id="{E7643EC9-2F4E-2949-86C8-99B0DE230EC2}" type="slidenum">
              <a:rPr lang="en-US" smtClean="0"/>
              <a:t>41</a:t>
            </a:fld>
            <a:endParaRPr lang="en-US"/>
          </a:p>
        </p:txBody>
      </p:sp>
    </p:spTree>
    <p:extLst>
      <p:ext uri="{BB962C8B-B14F-4D97-AF65-F5344CB8AC3E}">
        <p14:creationId xmlns:p14="http://schemas.microsoft.com/office/powerpoint/2010/main" val="1679614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43EC9-2F4E-2949-86C8-99B0DE230EC2}" type="slidenum">
              <a:rPr lang="en-US" smtClean="0"/>
              <a:t>46</a:t>
            </a:fld>
            <a:endParaRPr lang="en-US"/>
          </a:p>
        </p:txBody>
      </p:sp>
    </p:spTree>
    <p:extLst>
      <p:ext uri="{BB962C8B-B14F-4D97-AF65-F5344CB8AC3E}">
        <p14:creationId xmlns:p14="http://schemas.microsoft.com/office/powerpoint/2010/main" val="750148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43EC9-2F4E-2949-86C8-99B0DE230EC2}" type="slidenum">
              <a:rPr lang="en-US" smtClean="0"/>
              <a:t>48</a:t>
            </a:fld>
            <a:endParaRPr lang="en-US"/>
          </a:p>
        </p:txBody>
      </p:sp>
    </p:spTree>
    <p:extLst>
      <p:ext uri="{BB962C8B-B14F-4D97-AF65-F5344CB8AC3E}">
        <p14:creationId xmlns:p14="http://schemas.microsoft.com/office/powerpoint/2010/main" val="36239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43EC9-2F4E-2949-86C8-99B0DE230EC2}" type="slidenum">
              <a:rPr lang="en-US" smtClean="0"/>
              <a:t>49</a:t>
            </a:fld>
            <a:endParaRPr lang="en-US"/>
          </a:p>
        </p:txBody>
      </p:sp>
    </p:spTree>
    <p:extLst>
      <p:ext uri="{BB962C8B-B14F-4D97-AF65-F5344CB8AC3E}">
        <p14:creationId xmlns:p14="http://schemas.microsoft.com/office/powerpoint/2010/main" val="2813258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B74D-D582-6621-60BF-76C6BC14B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B9594-DF7F-B0F1-C0AB-EBDB39B99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726037-E274-EA0E-E65A-0CE25AEE7092}"/>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It was stated right at the beginning of this field</a:t>
            </a:r>
          </a:p>
          <a:p>
            <a:pPr rtl="0"/>
            <a:endParaRPr lang="en-US" sz="1800" b="0" i="0" u="none" strike="noStrike" dirty="0">
              <a:solidFill>
                <a:srgbClr val="000000"/>
              </a:solidFill>
              <a:effectLst/>
              <a:latin typeface="Arial" panose="020B0604020202020204" pitchFamily="34" charset="0"/>
            </a:endParaRPr>
          </a:p>
          <a:p>
            <a:pPr rtl="0"/>
            <a:r>
              <a:rPr lang="en-US" sz="1800" b="0" i="0" u="none" strike="noStrike" dirty="0">
                <a:solidFill>
                  <a:srgbClr val="000000"/>
                </a:solidFill>
                <a:effectLst/>
                <a:latin typeface="Arial" panose="020B0604020202020204" pitchFamily="34" charset="0"/>
              </a:rPr>
              <a:t>The </a:t>
            </a:r>
            <a:r>
              <a:rPr lang="en-US" sz="1800" b="0" i="0" u="sng" dirty="0">
                <a:solidFill>
                  <a:srgbClr val="000000"/>
                </a:solidFill>
                <a:effectLst/>
                <a:latin typeface="Arial" panose="020B0604020202020204" pitchFamily="34" charset="0"/>
              </a:rPr>
              <a:t>promise of the field of AI</a:t>
            </a:r>
            <a:r>
              <a:rPr lang="en-US" sz="1800" b="0" i="0" u="none" strike="noStrike" dirty="0">
                <a:solidFill>
                  <a:srgbClr val="000000"/>
                </a:solidFill>
                <a:effectLst/>
                <a:latin typeface="Arial" panose="020B0604020202020204" pitchFamily="34" charset="0"/>
              </a:rPr>
              <a:t>, spelled out explicitly at its inception in the 1950s and repeated countless times since, </a:t>
            </a:r>
            <a:r>
              <a:rPr lang="en-US" sz="1800" b="0" i="0" u="sng" dirty="0">
                <a:solidFill>
                  <a:srgbClr val="000000"/>
                </a:solidFill>
                <a:effectLst/>
                <a:latin typeface="Arial" panose="020B0604020202020204" pitchFamily="34" charset="0"/>
              </a:rPr>
              <a:t>is to develop machines that possess intelligence comparable to that of humans</a:t>
            </a:r>
            <a:r>
              <a:rPr lang="en-US" sz="1800" b="0" i="0" u="none" strike="noStrike" dirty="0">
                <a:solidFill>
                  <a:srgbClr val="000000"/>
                </a:solidFill>
                <a:effectLst/>
                <a:latin typeface="Arial" panose="020B0604020202020204" pitchFamily="34" charset="0"/>
              </a:rPr>
              <a:t>. But AI has since been falling short of its ideal: although we are able to engineer systems that perform extremely well on specific tasks, they have still stark limitations, being brittle, data-hungry, unable to make sense of situations that deviate slightly from their training data or the assumptions of their creators, and unable to repurpose themselves to deal with novel tasks without significant involvement from human researchers.</a:t>
            </a:r>
            <a:endParaRPr lang="en-US" sz="1600" b="0" dirty="0">
              <a:effectLst/>
            </a:endParaRPr>
          </a:p>
          <a:p>
            <a:pPr rtl="0"/>
            <a:br>
              <a:rPr lang="en-US" sz="1600" b="0" dirty="0">
                <a:effectLst/>
              </a:rPr>
            </a:br>
            <a:r>
              <a:rPr lang="en-US" sz="1800" b="0" i="0" u="none" strike="noStrike" dirty="0">
                <a:solidFill>
                  <a:srgbClr val="000000"/>
                </a:solidFill>
                <a:effectLst/>
                <a:latin typeface="Arial" panose="020B0604020202020204" pitchFamily="34" charset="0"/>
              </a:rPr>
              <a:t>Definition of AI: “Intelligence measures an agent’s ability to </a:t>
            </a:r>
            <a:r>
              <a:rPr lang="en-US" sz="1800" b="0" i="0" u="sng" dirty="0">
                <a:solidFill>
                  <a:srgbClr val="000000"/>
                </a:solidFill>
                <a:effectLst/>
                <a:latin typeface="Arial" panose="020B0604020202020204" pitchFamily="34" charset="0"/>
              </a:rPr>
              <a:t>achieve goals</a:t>
            </a:r>
            <a:r>
              <a:rPr lang="en-US" sz="1800" b="0" i="0" u="none" strike="noStrike" dirty="0">
                <a:solidFill>
                  <a:srgbClr val="000000"/>
                </a:solidFill>
                <a:effectLst/>
                <a:latin typeface="Arial" panose="020B0604020202020204" pitchFamily="34" charset="0"/>
              </a:rPr>
              <a:t> in a </a:t>
            </a:r>
            <a:r>
              <a:rPr lang="en-US" sz="1800" b="0" i="0" u="sng" dirty="0">
                <a:solidFill>
                  <a:srgbClr val="000000"/>
                </a:solidFill>
                <a:effectLst/>
                <a:latin typeface="Arial" panose="020B0604020202020204" pitchFamily="34" charset="0"/>
              </a:rPr>
              <a:t>wide range of environments</a:t>
            </a:r>
            <a:r>
              <a:rPr lang="en-US" sz="1800" b="0" i="0" u="none" strike="noStrike" dirty="0">
                <a:solidFill>
                  <a:srgbClr val="000000"/>
                </a:solidFill>
                <a:effectLst/>
                <a:latin typeface="Arial" panose="020B0604020202020204" pitchFamily="34" charset="0"/>
              </a:rPr>
              <a:t>.” Legg and Hutter 2007</a:t>
            </a:r>
            <a:endParaRPr lang="en-US" sz="1600" b="0" dirty="0">
              <a:effectLst/>
            </a:endParaRPr>
          </a:p>
          <a:p>
            <a:pPr rtl="0"/>
            <a:r>
              <a:rPr lang="en-US" sz="1800" b="0" i="0" u="none" strike="noStrike" dirty="0">
                <a:solidFill>
                  <a:srgbClr val="000000"/>
                </a:solidFill>
                <a:effectLst/>
                <a:latin typeface="Arial" panose="020B0604020202020204" pitchFamily="34" charset="0"/>
              </a:rPr>
              <a:t>This points out two characterizations: </a:t>
            </a:r>
            <a:endParaRPr lang="en-US" sz="1600" b="0" dirty="0">
              <a:effectLst/>
            </a:endParaRPr>
          </a:p>
          <a:p>
            <a:pPr rtl="0"/>
            <a:r>
              <a:rPr lang="en-US" sz="1800" b="0" i="0" u="none" strike="noStrike" dirty="0">
                <a:solidFill>
                  <a:srgbClr val="000000"/>
                </a:solidFill>
                <a:effectLst/>
                <a:latin typeface="Arial" panose="020B0604020202020204" pitchFamily="34" charset="0"/>
              </a:rPr>
              <a:t>1) emphasis on task-specific skill</a:t>
            </a:r>
            <a:endParaRPr lang="en-US" sz="1600" b="0" dirty="0">
              <a:effectLst/>
            </a:endParaRPr>
          </a:p>
          <a:p>
            <a:pPr rtl="0"/>
            <a:r>
              <a:rPr lang="en-US" sz="1800" b="0" i="0" u="none" strike="noStrike" dirty="0">
                <a:solidFill>
                  <a:srgbClr val="000000"/>
                </a:solidFill>
                <a:effectLst/>
                <a:latin typeface="Arial" panose="020B0604020202020204" pitchFamily="34" charset="0"/>
              </a:rPr>
              <a:t>2) focused on generality and adaptation</a:t>
            </a:r>
            <a:endParaRPr lang="en-US" sz="1600" b="0" dirty="0">
              <a:effectLst/>
            </a:endParaRPr>
          </a:p>
        </p:txBody>
      </p:sp>
      <p:sp>
        <p:nvSpPr>
          <p:cNvPr id="4" name="Slide Number Placeholder 3">
            <a:extLst>
              <a:ext uri="{FF2B5EF4-FFF2-40B4-BE49-F238E27FC236}">
                <a16:creationId xmlns:a16="http://schemas.microsoft.com/office/drawing/2014/main" id="{D41CBA7B-D84E-E1BC-0B77-B1A8A1B39644}"/>
              </a:ext>
            </a:extLst>
          </p:cNvPr>
          <p:cNvSpPr>
            <a:spLocks noGrp="1"/>
          </p:cNvSpPr>
          <p:nvPr>
            <p:ph type="sldNum" sz="quarter" idx="5"/>
          </p:nvPr>
        </p:nvSpPr>
        <p:spPr/>
        <p:txBody>
          <a:bodyPr/>
          <a:lstStyle/>
          <a:p>
            <a:fld id="{DD31ED9C-F0FD-4DEB-8487-FD856231ACDF}" type="slidenum">
              <a:rPr lang="en-US" smtClean="0"/>
              <a:t>3</a:t>
            </a:fld>
            <a:endParaRPr lang="en-US"/>
          </a:p>
        </p:txBody>
      </p:sp>
    </p:spTree>
    <p:extLst>
      <p:ext uri="{BB962C8B-B14F-4D97-AF65-F5344CB8AC3E}">
        <p14:creationId xmlns:p14="http://schemas.microsoft.com/office/powerpoint/2010/main" val="1988351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2F71-1B72-0714-5323-188DAF6C3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C1512-AA17-CCB7-1145-BFF75ED7F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6F2808-0002-2015-1303-B887D949FF5C}"/>
              </a:ext>
            </a:extLst>
          </p:cNvPr>
          <p:cNvSpPr>
            <a:spLocks noGrp="1"/>
          </p:cNvSpPr>
          <p:nvPr>
            <p:ph type="body" idx="1"/>
          </p:nvPr>
        </p:nvSpPr>
        <p:spPr/>
        <p:txBody>
          <a:bodyPr/>
          <a:lstStyle/>
          <a:p>
            <a:pPr rtl="0"/>
            <a:endParaRPr lang="en-US" sz="1600" b="0" dirty="0">
              <a:effectLst/>
            </a:endParaRPr>
          </a:p>
        </p:txBody>
      </p:sp>
      <p:sp>
        <p:nvSpPr>
          <p:cNvPr id="4" name="Slide Number Placeholder 3">
            <a:extLst>
              <a:ext uri="{FF2B5EF4-FFF2-40B4-BE49-F238E27FC236}">
                <a16:creationId xmlns:a16="http://schemas.microsoft.com/office/drawing/2014/main" id="{EA2A63B4-AA8D-6887-443D-451FDBD6708D}"/>
              </a:ext>
            </a:extLst>
          </p:cNvPr>
          <p:cNvSpPr>
            <a:spLocks noGrp="1"/>
          </p:cNvSpPr>
          <p:nvPr>
            <p:ph type="sldNum" sz="quarter" idx="5"/>
          </p:nvPr>
        </p:nvSpPr>
        <p:spPr/>
        <p:txBody>
          <a:bodyPr/>
          <a:lstStyle/>
          <a:p>
            <a:fld id="{DD31ED9C-F0FD-4DEB-8487-FD856231ACDF}" type="slidenum">
              <a:rPr lang="en-US" smtClean="0"/>
              <a:t>4</a:t>
            </a:fld>
            <a:endParaRPr lang="en-US"/>
          </a:p>
        </p:txBody>
      </p:sp>
    </p:spTree>
    <p:extLst>
      <p:ext uri="{BB962C8B-B14F-4D97-AF65-F5344CB8AC3E}">
        <p14:creationId xmlns:p14="http://schemas.microsoft.com/office/powerpoint/2010/main" val="281210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DBD56-6615-98AE-C66F-6762DFDA3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8FC6F-4B76-49DA-46BB-C3192310B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939D3-5AE4-CF8D-D7BB-1128CAA733B5}"/>
              </a:ext>
            </a:extLst>
          </p:cNvPr>
          <p:cNvSpPr>
            <a:spLocks noGrp="1"/>
          </p:cNvSpPr>
          <p:nvPr>
            <p:ph type="body" idx="1"/>
          </p:nvPr>
        </p:nvSpPr>
        <p:spPr/>
        <p:txBody>
          <a:bodyPr/>
          <a:lstStyle/>
          <a:p>
            <a:pPr rtl="0"/>
            <a:r>
              <a:rPr lang="en-US" sz="1800" b="1" i="0" u="none" strike="noStrike" dirty="0">
                <a:solidFill>
                  <a:srgbClr val="000000"/>
                </a:solidFill>
                <a:effectLst/>
                <a:latin typeface="Arial" panose="020B0604020202020204" pitchFamily="34" charset="0"/>
              </a:rPr>
              <a:t>Echoed from time to time by the forefathers of AI</a:t>
            </a:r>
          </a:p>
          <a:p>
            <a:pPr rtl="0"/>
            <a:r>
              <a:rPr lang="en-US" sz="1800" b="1" i="0" u="none" strike="noStrike" dirty="0">
                <a:solidFill>
                  <a:srgbClr val="000000"/>
                </a:solidFill>
                <a:effectLst/>
                <a:latin typeface="Arial" panose="020B0604020202020204" pitchFamily="34" charset="0"/>
              </a:rPr>
              <a:t>In contrast</a:t>
            </a:r>
            <a:r>
              <a:rPr lang="en-US" sz="1800" b="0" i="0" u="none" strike="noStrike" dirty="0">
                <a:solidFill>
                  <a:srgbClr val="000000"/>
                </a:solidFill>
                <a:effectLst/>
                <a:latin typeface="Arial" panose="020B0604020202020204" pitchFamily="34" charset="0"/>
              </a:rPr>
              <a:t>, a number of researchers have taken the position that intelligence lies in the general ability to acquire new skills through learning; an ability that could be directed to a wide range of previously unknown problems – perhaps even any problem at all.</a:t>
            </a:r>
            <a:endParaRPr lang="en-US" sz="2800" b="0" dirty="0">
              <a:effectLst/>
            </a:endParaRPr>
          </a:p>
          <a:p>
            <a:pPr rtl="0"/>
            <a:r>
              <a:rPr lang="en-US" sz="1800" b="1" i="0" u="sng" dirty="0">
                <a:solidFill>
                  <a:srgbClr val="000000"/>
                </a:solidFill>
                <a:effectLst/>
                <a:latin typeface="Arial" panose="020B0604020202020204" pitchFamily="34" charset="0"/>
              </a:rPr>
              <a:t>McCarthy</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AI is the science and engineering of making machines do tasks they have never seen and have not been prepared for beforehand</a:t>
            </a:r>
            <a:r>
              <a:rPr lang="en-US" sz="1800" b="0" i="0" u="none" strike="noStrike" dirty="0">
                <a:solidFill>
                  <a:srgbClr val="000000"/>
                </a:solidFill>
                <a:effectLst/>
                <a:latin typeface="Arial" panose="020B0604020202020204" pitchFamily="34" charset="0"/>
              </a:rPr>
              <a:t>”.</a:t>
            </a:r>
            <a:endParaRPr lang="en-US" sz="2800" b="0" dirty="0">
              <a:effectLst/>
            </a:endParaRPr>
          </a:p>
          <a:p>
            <a:pPr rtl="0"/>
            <a:r>
              <a:rPr lang="en-US" sz="1800" b="0" i="0" u="none" strike="noStrike" dirty="0">
                <a:solidFill>
                  <a:srgbClr val="000000"/>
                </a:solidFill>
                <a:effectLst/>
                <a:latin typeface="Arial" panose="020B0604020202020204" pitchFamily="34" charset="0"/>
              </a:rPr>
              <a:t>This notion was also reflected on by </a:t>
            </a:r>
            <a:r>
              <a:rPr lang="en-US" sz="1800" b="1" i="0" u="none" strike="noStrike" dirty="0">
                <a:solidFill>
                  <a:srgbClr val="000000"/>
                </a:solidFill>
                <a:effectLst/>
                <a:latin typeface="Arial" panose="020B0604020202020204" pitchFamily="34" charset="0"/>
              </a:rPr>
              <a:t>Turing</a:t>
            </a:r>
            <a:r>
              <a:rPr lang="en-US" sz="1800" b="0" i="0" u="none" strike="noStrike" dirty="0">
                <a:solidFill>
                  <a:srgbClr val="000000"/>
                </a:solidFill>
                <a:effectLst/>
                <a:latin typeface="Arial" panose="020B0604020202020204" pitchFamily="34" charset="0"/>
              </a:rPr>
              <a:t> and </a:t>
            </a:r>
            <a:r>
              <a:rPr lang="en-US" sz="1800" b="1" i="0" u="none" strike="noStrike" dirty="0" err="1">
                <a:solidFill>
                  <a:srgbClr val="000000"/>
                </a:solidFill>
                <a:effectLst/>
                <a:latin typeface="Arial" panose="020B0604020202020204" pitchFamily="34" charset="0"/>
              </a:rPr>
              <a:t>Freiedberg</a:t>
            </a:r>
            <a:r>
              <a:rPr lang="en-US" sz="1800" b="0" i="0" u="none" strike="noStrike" dirty="0">
                <a:solidFill>
                  <a:srgbClr val="000000"/>
                </a:solidFill>
                <a:effectLst/>
                <a:latin typeface="Arial" panose="020B0604020202020204" pitchFamily="34" charset="0"/>
              </a:rPr>
              <a:t>, before this!</a:t>
            </a:r>
            <a:endParaRPr lang="en-US" sz="2800" b="0" dirty="0">
              <a:effectLst/>
            </a:endParaRPr>
          </a:p>
          <a:p>
            <a:br>
              <a:rPr lang="en-US" sz="2800" dirty="0"/>
            </a:br>
            <a:endParaRPr lang="en-US" sz="18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FAAF235-23FF-9110-0BBB-E83A4CABCEFE}"/>
              </a:ext>
            </a:extLst>
          </p:cNvPr>
          <p:cNvSpPr>
            <a:spLocks noGrp="1"/>
          </p:cNvSpPr>
          <p:nvPr>
            <p:ph type="sldNum" sz="quarter" idx="5"/>
          </p:nvPr>
        </p:nvSpPr>
        <p:spPr/>
        <p:txBody>
          <a:bodyPr/>
          <a:lstStyle/>
          <a:p>
            <a:fld id="{DD31ED9C-F0FD-4DEB-8487-FD856231ACDF}" type="slidenum">
              <a:rPr lang="en-US" smtClean="0"/>
              <a:t>5</a:t>
            </a:fld>
            <a:endParaRPr lang="en-US"/>
          </a:p>
        </p:txBody>
      </p:sp>
    </p:spTree>
    <p:extLst>
      <p:ext uri="{BB962C8B-B14F-4D97-AF65-F5344CB8AC3E}">
        <p14:creationId xmlns:p14="http://schemas.microsoft.com/office/powerpoint/2010/main" val="1683652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us to the main/basis argument of this study</a:t>
            </a:r>
          </a:p>
        </p:txBody>
      </p:sp>
      <p:sp>
        <p:nvSpPr>
          <p:cNvPr id="4" name="Slide Number Placeholder 3"/>
          <p:cNvSpPr>
            <a:spLocks noGrp="1"/>
          </p:cNvSpPr>
          <p:nvPr>
            <p:ph type="sldNum" sz="quarter" idx="5"/>
          </p:nvPr>
        </p:nvSpPr>
        <p:spPr/>
        <p:txBody>
          <a:bodyPr/>
          <a:lstStyle/>
          <a:p>
            <a:fld id="{E7643EC9-2F4E-2949-86C8-99B0DE230EC2}" type="slidenum">
              <a:rPr lang="en-US" smtClean="0"/>
              <a:t>6</a:t>
            </a:fld>
            <a:endParaRPr lang="en-US"/>
          </a:p>
        </p:txBody>
      </p:sp>
    </p:spTree>
    <p:extLst>
      <p:ext uri="{BB962C8B-B14F-4D97-AF65-F5344CB8AC3E}">
        <p14:creationId xmlns:p14="http://schemas.microsoft.com/office/powerpoint/2010/main" val="1318366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BF676-BBA5-3ED3-AB7D-DA4067D6A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58CA7-EBD5-3F86-145D-3BEF5E583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A14B0-9245-9628-F882-F8016DC7DA7D}"/>
              </a:ext>
            </a:extLst>
          </p:cNvPr>
          <p:cNvSpPr>
            <a:spLocks noGrp="1"/>
          </p:cNvSpPr>
          <p:nvPr>
            <p:ph type="body" idx="1"/>
          </p:nvPr>
        </p:nvSpPr>
        <p:spPr/>
        <p:txBody>
          <a:bodyPr/>
          <a:lstStyle/>
          <a:p>
            <a:r>
              <a:rPr lang="en-US" dirty="0"/>
              <a:t>LLM are doing super intelligent stuff, but how intelligent are they in this sense?</a:t>
            </a:r>
          </a:p>
        </p:txBody>
      </p:sp>
      <p:sp>
        <p:nvSpPr>
          <p:cNvPr id="4" name="Slide Number Placeholder 3">
            <a:extLst>
              <a:ext uri="{FF2B5EF4-FFF2-40B4-BE49-F238E27FC236}">
                <a16:creationId xmlns:a16="http://schemas.microsoft.com/office/drawing/2014/main" id="{86FED83F-9B75-9DC6-660E-15CF5B881FE3}"/>
              </a:ext>
            </a:extLst>
          </p:cNvPr>
          <p:cNvSpPr>
            <a:spLocks noGrp="1"/>
          </p:cNvSpPr>
          <p:nvPr>
            <p:ph type="sldNum" sz="quarter" idx="5"/>
          </p:nvPr>
        </p:nvSpPr>
        <p:spPr/>
        <p:txBody>
          <a:bodyPr/>
          <a:lstStyle/>
          <a:p>
            <a:fld id="{E7643EC9-2F4E-2949-86C8-99B0DE230EC2}" type="slidenum">
              <a:rPr lang="en-US" smtClean="0"/>
              <a:t>7</a:t>
            </a:fld>
            <a:endParaRPr lang="en-US"/>
          </a:p>
        </p:txBody>
      </p:sp>
    </p:spTree>
    <p:extLst>
      <p:ext uri="{BB962C8B-B14F-4D97-AF65-F5344CB8AC3E}">
        <p14:creationId xmlns:p14="http://schemas.microsoft.com/office/powerpoint/2010/main" val="2556849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taking a look at how the LLMs sample their output from an input prompt</a:t>
            </a:r>
          </a:p>
        </p:txBody>
      </p:sp>
      <p:sp>
        <p:nvSpPr>
          <p:cNvPr id="4" name="Slide Number Placeholder 3"/>
          <p:cNvSpPr>
            <a:spLocks noGrp="1"/>
          </p:cNvSpPr>
          <p:nvPr>
            <p:ph type="sldNum" sz="quarter" idx="5"/>
          </p:nvPr>
        </p:nvSpPr>
        <p:spPr/>
        <p:txBody>
          <a:bodyPr/>
          <a:lstStyle/>
          <a:p>
            <a:fld id="{E7643EC9-2F4E-2949-86C8-99B0DE230EC2}" type="slidenum">
              <a:rPr lang="en-US" smtClean="0"/>
              <a:t>8</a:t>
            </a:fld>
            <a:endParaRPr lang="en-US"/>
          </a:p>
        </p:txBody>
      </p:sp>
    </p:spTree>
    <p:extLst>
      <p:ext uri="{BB962C8B-B14F-4D97-AF65-F5344CB8AC3E}">
        <p14:creationId xmlns:p14="http://schemas.microsoft.com/office/powerpoint/2010/main" val="185287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21D7D-49D4-BFF7-1C1A-E587F5118F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241FF-7AE7-5475-659A-59F5D9DCEE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9CDC32-B997-DC4C-1807-5E57C9D43754}"/>
              </a:ext>
            </a:extLst>
          </p:cNvPr>
          <p:cNvSpPr>
            <a:spLocks noGrp="1"/>
          </p:cNvSpPr>
          <p:nvPr>
            <p:ph type="body" idx="1"/>
          </p:nvPr>
        </p:nvSpPr>
        <p:spPr/>
        <p:txBody>
          <a:bodyPr/>
          <a:lstStyle/>
          <a:p>
            <a:r>
              <a:rPr lang="en-US" dirty="0"/>
              <a:t>Lets start by taking a look at how the LLMs sample their output from an input prompt</a:t>
            </a:r>
          </a:p>
        </p:txBody>
      </p:sp>
      <p:sp>
        <p:nvSpPr>
          <p:cNvPr id="4" name="Slide Number Placeholder 3">
            <a:extLst>
              <a:ext uri="{FF2B5EF4-FFF2-40B4-BE49-F238E27FC236}">
                <a16:creationId xmlns:a16="http://schemas.microsoft.com/office/drawing/2014/main" id="{A5E72DA1-6929-BC7E-4698-8026C884B4EC}"/>
              </a:ext>
            </a:extLst>
          </p:cNvPr>
          <p:cNvSpPr>
            <a:spLocks noGrp="1"/>
          </p:cNvSpPr>
          <p:nvPr>
            <p:ph type="sldNum" sz="quarter" idx="5"/>
          </p:nvPr>
        </p:nvSpPr>
        <p:spPr/>
        <p:txBody>
          <a:bodyPr/>
          <a:lstStyle/>
          <a:p>
            <a:fld id="{E7643EC9-2F4E-2949-86C8-99B0DE230EC2}" type="slidenum">
              <a:rPr lang="en-US" smtClean="0"/>
              <a:t>9</a:t>
            </a:fld>
            <a:endParaRPr lang="en-US"/>
          </a:p>
        </p:txBody>
      </p:sp>
    </p:spTree>
    <p:extLst>
      <p:ext uri="{BB962C8B-B14F-4D97-AF65-F5344CB8AC3E}">
        <p14:creationId xmlns:p14="http://schemas.microsoft.com/office/powerpoint/2010/main" val="3241486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C3CBD-3CB5-8E4D-865F-A611DC818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ED6710-CDDE-D5AC-FEC1-575A3C1D0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31B33-F30E-6F15-0D24-1B11C0795895}"/>
              </a:ext>
            </a:extLst>
          </p:cNvPr>
          <p:cNvSpPr>
            <a:spLocks noGrp="1"/>
          </p:cNvSpPr>
          <p:nvPr>
            <p:ph type="body" idx="1"/>
          </p:nvPr>
        </p:nvSpPr>
        <p:spPr/>
        <p:txBody>
          <a:bodyPr/>
          <a:lstStyle/>
          <a:p>
            <a:r>
              <a:rPr lang="en-US" dirty="0"/>
              <a:t>Lets start by taking a look at how the LLMs sample their output from an input prompt</a:t>
            </a:r>
          </a:p>
        </p:txBody>
      </p:sp>
      <p:sp>
        <p:nvSpPr>
          <p:cNvPr id="4" name="Slide Number Placeholder 3">
            <a:extLst>
              <a:ext uri="{FF2B5EF4-FFF2-40B4-BE49-F238E27FC236}">
                <a16:creationId xmlns:a16="http://schemas.microsoft.com/office/drawing/2014/main" id="{CB10FEE8-7264-540C-AD53-33775E3D4706}"/>
              </a:ext>
            </a:extLst>
          </p:cNvPr>
          <p:cNvSpPr>
            <a:spLocks noGrp="1"/>
          </p:cNvSpPr>
          <p:nvPr>
            <p:ph type="sldNum" sz="quarter" idx="5"/>
          </p:nvPr>
        </p:nvSpPr>
        <p:spPr/>
        <p:txBody>
          <a:bodyPr/>
          <a:lstStyle/>
          <a:p>
            <a:fld id="{E7643EC9-2F4E-2949-86C8-99B0DE230EC2}" type="slidenum">
              <a:rPr lang="en-US" smtClean="0"/>
              <a:t>10</a:t>
            </a:fld>
            <a:endParaRPr lang="en-US"/>
          </a:p>
        </p:txBody>
      </p:sp>
    </p:spTree>
    <p:extLst>
      <p:ext uri="{BB962C8B-B14F-4D97-AF65-F5344CB8AC3E}">
        <p14:creationId xmlns:p14="http://schemas.microsoft.com/office/powerpoint/2010/main" val="4224254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D11F-9F08-646F-F7BC-DC75CD4B8F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1609C1-6A6D-1A67-FE57-DCF82B2085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A741C1-1BA9-0BB9-F45A-449ED8F9A2E2}"/>
              </a:ext>
            </a:extLst>
          </p:cNvPr>
          <p:cNvSpPr>
            <a:spLocks noGrp="1"/>
          </p:cNvSpPr>
          <p:nvPr>
            <p:ph type="dt" sz="half" idx="10"/>
          </p:nvPr>
        </p:nvSpPr>
        <p:spPr/>
        <p:txBody>
          <a:bodyPr/>
          <a:lstStyle/>
          <a:p>
            <a:fld id="{33273C8D-BC41-6E41-A3EB-B5FBC364B8B7}" type="datetimeFigureOut">
              <a:rPr lang="en-US" smtClean="0"/>
              <a:t>12/12/2024</a:t>
            </a:fld>
            <a:endParaRPr lang="en-US"/>
          </a:p>
        </p:txBody>
      </p:sp>
      <p:sp>
        <p:nvSpPr>
          <p:cNvPr id="5" name="Footer Placeholder 4">
            <a:extLst>
              <a:ext uri="{FF2B5EF4-FFF2-40B4-BE49-F238E27FC236}">
                <a16:creationId xmlns:a16="http://schemas.microsoft.com/office/drawing/2014/main" id="{578EDDF2-DDDC-703C-7F2B-89D46A2BF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DF1EB-AE9C-2E60-C757-6D0C0B064C88}"/>
              </a:ext>
            </a:extLst>
          </p:cNvPr>
          <p:cNvSpPr>
            <a:spLocks noGrp="1"/>
          </p:cNvSpPr>
          <p:nvPr>
            <p:ph type="sldNum" sz="quarter" idx="12"/>
          </p:nvPr>
        </p:nvSpPr>
        <p:spPr/>
        <p:txBody>
          <a:bodyPr/>
          <a:lstStyle/>
          <a:p>
            <a:fld id="{B0DF7F36-B5D0-B942-BE07-8EC38EF33BB8}" type="slidenum">
              <a:rPr lang="en-US" smtClean="0"/>
              <a:t>‹#›</a:t>
            </a:fld>
            <a:endParaRPr lang="en-US"/>
          </a:p>
        </p:txBody>
      </p:sp>
    </p:spTree>
    <p:extLst>
      <p:ext uri="{BB962C8B-B14F-4D97-AF65-F5344CB8AC3E}">
        <p14:creationId xmlns:p14="http://schemas.microsoft.com/office/powerpoint/2010/main" val="3890112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943E-1ACA-2ACA-8A7C-8E42EDF31E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6F61F7-E201-7C45-53C6-2007A32D32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AD74B-2799-30BA-A1AA-715C1BF3303E}"/>
              </a:ext>
            </a:extLst>
          </p:cNvPr>
          <p:cNvSpPr>
            <a:spLocks noGrp="1"/>
          </p:cNvSpPr>
          <p:nvPr>
            <p:ph type="dt" sz="half" idx="10"/>
          </p:nvPr>
        </p:nvSpPr>
        <p:spPr/>
        <p:txBody>
          <a:bodyPr/>
          <a:lstStyle/>
          <a:p>
            <a:fld id="{33273C8D-BC41-6E41-A3EB-B5FBC364B8B7}" type="datetimeFigureOut">
              <a:rPr lang="en-US" smtClean="0"/>
              <a:t>12/12/2024</a:t>
            </a:fld>
            <a:endParaRPr lang="en-US"/>
          </a:p>
        </p:txBody>
      </p:sp>
      <p:sp>
        <p:nvSpPr>
          <p:cNvPr id="5" name="Footer Placeholder 4">
            <a:extLst>
              <a:ext uri="{FF2B5EF4-FFF2-40B4-BE49-F238E27FC236}">
                <a16:creationId xmlns:a16="http://schemas.microsoft.com/office/drawing/2014/main" id="{60F42EAE-949C-8838-D663-D04B36206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1AEE3-92B0-3B10-BF1F-DE33DA182DE7}"/>
              </a:ext>
            </a:extLst>
          </p:cNvPr>
          <p:cNvSpPr>
            <a:spLocks noGrp="1"/>
          </p:cNvSpPr>
          <p:nvPr>
            <p:ph type="sldNum" sz="quarter" idx="12"/>
          </p:nvPr>
        </p:nvSpPr>
        <p:spPr/>
        <p:txBody>
          <a:bodyPr/>
          <a:lstStyle/>
          <a:p>
            <a:fld id="{B0DF7F36-B5D0-B942-BE07-8EC38EF33BB8}" type="slidenum">
              <a:rPr lang="en-US" smtClean="0"/>
              <a:t>‹#›</a:t>
            </a:fld>
            <a:endParaRPr lang="en-US"/>
          </a:p>
        </p:txBody>
      </p:sp>
    </p:spTree>
    <p:extLst>
      <p:ext uri="{BB962C8B-B14F-4D97-AF65-F5344CB8AC3E}">
        <p14:creationId xmlns:p14="http://schemas.microsoft.com/office/powerpoint/2010/main" val="2697670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B0D3C1-3E02-5BF9-C86A-C3DDC10E45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0578B0-6BE5-0EEB-2E94-86D4B7DBF1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34763-5BA6-16FA-7D52-4798119049E3}"/>
              </a:ext>
            </a:extLst>
          </p:cNvPr>
          <p:cNvSpPr>
            <a:spLocks noGrp="1"/>
          </p:cNvSpPr>
          <p:nvPr>
            <p:ph type="dt" sz="half" idx="10"/>
          </p:nvPr>
        </p:nvSpPr>
        <p:spPr/>
        <p:txBody>
          <a:bodyPr/>
          <a:lstStyle/>
          <a:p>
            <a:fld id="{33273C8D-BC41-6E41-A3EB-B5FBC364B8B7}" type="datetimeFigureOut">
              <a:rPr lang="en-US" smtClean="0"/>
              <a:t>12/12/2024</a:t>
            </a:fld>
            <a:endParaRPr lang="en-US"/>
          </a:p>
        </p:txBody>
      </p:sp>
      <p:sp>
        <p:nvSpPr>
          <p:cNvPr id="5" name="Footer Placeholder 4">
            <a:extLst>
              <a:ext uri="{FF2B5EF4-FFF2-40B4-BE49-F238E27FC236}">
                <a16:creationId xmlns:a16="http://schemas.microsoft.com/office/drawing/2014/main" id="{B2419E13-5909-12A0-4F2F-A46346A2A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FF916-1377-A532-B16C-8B4D5CB5A20D}"/>
              </a:ext>
            </a:extLst>
          </p:cNvPr>
          <p:cNvSpPr>
            <a:spLocks noGrp="1"/>
          </p:cNvSpPr>
          <p:nvPr>
            <p:ph type="sldNum" sz="quarter" idx="12"/>
          </p:nvPr>
        </p:nvSpPr>
        <p:spPr/>
        <p:txBody>
          <a:bodyPr/>
          <a:lstStyle/>
          <a:p>
            <a:fld id="{B0DF7F36-B5D0-B942-BE07-8EC38EF33BB8}" type="slidenum">
              <a:rPr lang="en-US" smtClean="0"/>
              <a:t>‹#›</a:t>
            </a:fld>
            <a:endParaRPr lang="en-US"/>
          </a:p>
        </p:txBody>
      </p:sp>
    </p:spTree>
    <p:extLst>
      <p:ext uri="{BB962C8B-B14F-4D97-AF65-F5344CB8AC3E}">
        <p14:creationId xmlns:p14="http://schemas.microsoft.com/office/powerpoint/2010/main" val="3564215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D59F8-87E3-85D0-881E-45582DD5A2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E034D-97A6-4B7C-F870-91C62AD8B8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C554E-BEAA-A812-E242-4F9416E7EB8F}"/>
              </a:ext>
            </a:extLst>
          </p:cNvPr>
          <p:cNvSpPr>
            <a:spLocks noGrp="1"/>
          </p:cNvSpPr>
          <p:nvPr>
            <p:ph type="dt" sz="half" idx="10"/>
          </p:nvPr>
        </p:nvSpPr>
        <p:spPr/>
        <p:txBody>
          <a:bodyPr/>
          <a:lstStyle/>
          <a:p>
            <a:fld id="{33273C8D-BC41-6E41-A3EB-B5FBC364B8B7}" type="datetimeFigureOut">
              <a:rPr lang="en-US" smtClean="0"/>
              <a:t>12/12/2024</a:t>
            </a:fld>
            <a:endParaRPr lang="en-US"/>
          </a:p>
        </p:txBody>
      </p:sp>
      <p:sp>
        <p:nvSpPr>
          <p:cNvPr id="5" name="Footer Placeholder 4">
            <a:extLst>
              <a:ext uri="{FF2B5EF4-FFF2-40B4-BE49-F238E27FC236}">
                <a16:creationId xmlns:a16="http://schemas.microsoft.com/office/drawing/2014/main" id="{C2463D38-CA7A-B1B5-6913-DFD8C9B0A4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87AD5-071D-96E9-98F8-5E111A12529B}"/>
              </a:ext>
            </a:extLst>
          </p:cNvPr>
          <p:cNvSpPr>
            <a:spLocks noGrp="1"/>
          </p:cNvSpPr>
          <p:nvPr>
            <p:ph type="sldNum" sz="quarter" idx="12"/>
          </p:nvPr>
        </p:nvSpPr>
        <p:spPr/>
        <p:txBody>
          <a:bodyPr/>
          <a:lstStyle/>
          <a:p>
            <a:fld id="{B0DF7F36-B5D0-B942-BE07-8EC38EF33BB8}" type="slidenum">
              <a:rPr lang="en-US" smtClean="0"/>
              <a:t>‹#›</a:t>
            </a:fld>
            <a:endParaRPr lang="en-US"/>
          </a:p>
        </p:txBody>
      </p:sp>
    </p:spTree>
    <p:extLst>
      <p:ext uri="{BB962C8B-B14F-4D97-AF65-F5344CB8AC3E}">
        <p14:creationId xmlns:p14="http://schemas.microsoft.com/office/powerpoint/2010/main" val="76770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CD52-96F4-BBBE-F3B0-A532774275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9A09A9-C7B0-D009-D945-712D74BF7D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2E2A66-2DA2-F1BB-C798-3FEAC3D75B25}"/>
              </a:ext>
            </a:extLst>
          </p:cNvPr>
          <p:cNvSpPr>
            <a:spLocks noGrp="1"/>
          </p:cNvSpPr>
          <p:nvPr>
            <p:ph type="dt" sz="half" idx="10"/>
          </p:nvPr>
        </p:nvSpPr>
        <p:spPr/>
        <p:txBody>
          <a:bodyPr/>
          <a:lstStyle/>
          <a:p>
            <a:fld id="{33273C8D-BC41-6E41-A3EB-B5FBC364B8B7}" type="datetimeFigureOut">
              <a:rPr lang="en-US" smtClean="0"/>
              <a:t>12/12/2024</a:t>
            </a:fld>
            <a:endParaRPr lang="en-US"/>
          </a:p>
        </p:txBody>
      </p:sp>
      <p:sp>
        <p:nvSpPr>
          <p:cNvPr id="5" name="Footer Placeholder 4">
            <a:extLst>
              <a:ext uri="{FF2B5EF4-FFF2-40B4-BE49-F238E27FC236}">
                <a16:creationId xmlns:a16="http://schemas.microsoft.com/office/drawing/2014/main" id="{E4D2759F-4890-D4BA-7F2C-A89422323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41BBE-D9B8-D6C5-BB7A-931C5D6EA190}"/>
              </a:ext>
            </a:extLst>
          </p:cNvPr>
          <p:cNvSpPr>
            <a:spLocks noGrp="1"/>
          </p:cNvSpPr>
          <p:nvPr>
            <p:ph type="sldNum" sz="quarter" idx="12"/>
          </p:nvPr>
        </p:nvSpPr>
        <p:spPr/>
        <p:txBody>
          <a:bodyPr/>
          <a:lstStyle/>
          <a:p>
            <a:fld id="{B0DF7F36-B5D0-B942-BE07-8EC38EF33BB8}" type="slidenum">
              <a:rPr lang="en-US" smtClean="0"/>
              <a:t>‹#›</a:t>
            </a:fld>
            <a:endParaRPr lang="en-US"/>
          </a:p>
        </p:txBody>
      </p:sp>
    </p:spTree>
    <p:extLst>
      <p:ext uri="{BB962C8B-B14F-4D97-AF65-F5344CB8AC3E}">
        <p14:creationId xmlns:p14="http://schemas.microsoft.com/office/powerpoint/2010/main" val="1516409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B0F7-DC68-0AD8-2DF6-D085169F1D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4EE49-B857-56DF-0043-F27AD183AA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B4DD61-0555-37AC-C49B-B887DA9FBE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D7EA45-A8DB-17CE-4609-FC9D1ADA403A}"/>
              </a:ext>
            </a:extLst>
          </p:cNvPr>
          <p:cNvSpPr>
            <a:spLocks noGrp="1"/>
          </p:cNvSpPr>
          <p:nvPr>
            <p:ph type="dt" sz="half" idx="10"/>
          </p:nvPr>
        </p:nvSpPr>
        <p:spPr/>
        <p:txBody>
          <a:bodyPr/>
          <a:lstStyle/>
          <a:p>
            <a:fld id="{33273C8D-BC41-6E41-A3EB-B5FBC364B8B7}" type="datetimeFigureOut">
              <a:rPr lang="en-US" smtClean="0"/>
              <a:t>12/12/2024</a:t>
            </a:fld>
            <a:endParaRPr lang="en-US"/>
          </a:p>
        </p:txBody>
      </p:sp>
      <p:sp>
        <p:nvSpPr>
          <p:cNvPr id="6" name="Footer Placeholder 5">
            <a:extLst>
              <a:ext uri="{FF2B5EF4-FFF2-40B4-BE49-F238E27FC236}">
                <a16:creationId xmlns:a16="http://schemas.microsoft.com/office/drawing/2014/main" id="{48FBC347-2F29-2BBB-1FF9-89D45FD6A4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FAA9C2-DD7B-DCAF-2872-B332B4DD4D3F}"/>
              </a:ext>
            </a:extLst>
          </p:cNvPr>
          <p:cNvSpPr>
            <a:spLocks noGrp="1"/>
          </p:cNvSpPr>
          <p:nvPr>
            <p:ph type="sldNum" sz="quarter" idx="12"/>
          </p:nvPr>
        </p:nvSpPr>
        <p:spPr/>
        <p:txBody>
          <a:bodyPr/>
          <a:lstStyle/>
          <a:p>
            <a:fld id="{B0DF7F36-B5D0-B942-BE07-8EC38EF33BB8}" type="slidenum">
              <a:rPr lang="en-US" smtClean="0"/>
              <a:t>‹#›</a:t>
            </a:fld>
            <a:endParaRPr lang="en-US"/>
          </a:p>
        </p:txBody>
      </p:sp>
    </p:spTree>
    <p:extLst>
      <p:ext uri="{BB962C8B-B14F-4D97-AF65-F5344CB8AC3E}">
        <p14:creationId xmlns:p14="http://schemas.microsoft.com/office/powerpoint/2010/main" val="3151516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42907-4E43-D1DC-8B4C-28C2A61D48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7A0716-93E7-ECCB-2CCE-D2993E5501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C20DF6-E0ED-C6B9-7CDD-BD86C74529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4661D5-C0AC-B363-1834-8F329B24F2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EEF358-3C74-C0C4-E3B8-35D01DD707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7FCC6D-4A22-2443-C166-408C5ECF18AE}"/>
              </a:ext>
            </a:extLst>
          </p:cNvPr>
          <p:cNvSpPr>
            <a:spLocks noGrp="1"/>
          </p:cNvSpPr>
          <p:nvPr>
            <p:ph type="dt" sz="half" idx="10"/>
          </p:nvPr>
        </p:nvSpPr>
        <p:spPr/>
        <p:txBody>
          <a:bodyPr/>
          <a:lstStyle/>
          <a:p>
            <a:fld id="{33273C8D-BC41-6E41-A3EB-B5FBC364B8B7}" type="datetimeFigureOut">
              <a:rPr lang="en-US" smtClean="0"/>
              <a:t>12/12/2024</a:t>
            </a:fld>
            <a:endParaRPr lang="en-US"/>
          </a:p>
        </p:txBody>
      </p:sp>
      <p:sp>
        <p:nvSpPr>
          <p:cNvPr id="8" name="Footer Placeholder 7">
            <a:extLst>
              <a:ext uri="{FF2B5EF4-FFF2-40B4-BE49-F238E27FC236}">
                <a16:creationId xmlns:a16="http://schemas.microsoft.com/office/drawing/2014/main" id="{FAB7F5E4-33D1-8F4C-CE4B-D76FEFFB41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A12A7E-D6FD-F57D-4BAE-909771E4AD38}"/>
              </a:ext>
            </a:extLst>
          </p:cNvPr>
          <p:cNvSpPr>
            <a:spLocks noGrp="1"/>
          </p:cNvSpPr>
          <p:nvPr>
            <p:ph type="sldNum" sz="quarter" idx="12"/>
          </p:nvPr>
        </p:nvSpPr>
        <p:spPr/>
        <p:txBody>
          <a:bodyPr/>
          <a:lstStyle/>
          <a:p>
            <a:fld id="{B0DF7F36-B5D0-B942-BE07-8EC38EF33BB8}" type="slidenum">
              <a:rPr lang="en-US" smtClean="0"/>
              <a:t>‹#›</a:t>
            </a:fld>
            <a:endParaRPr lang="en-US"/>
          </a:p>
        </p:txBody>
      </p:sp>
    </p:spTree>
    <p:extLst>
      <p:ext uri="{BB962C8B-B14F-4D97-AF65-F5344CB8AC3E}">
        <p14:creationId xmlns:p14="http://schemas.microsoft.com/office/powerpoint/2010/main" val="807042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01DE-8157-FC1F-9D13-938E026C4D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837A2E-1236-CFAB-0935-2FF2423C3890}"/>
              </a:ext>
            </a:extLst>
          </p:cNvPr>
          <p:cNvSpPr>
            <a:spLocks noGrp="1"/>
          </p:cNvSpPr>
          <p:nvPr>
            <p:ph type="dt" sz="half" idx="10"/>
          </p:nvPr>
        </p:nvSpPr>
        <p:spPr/>
        <p:txBody>
          <a:bodyPr/>
          <a:lstStyle/>
          <a:p>
            <a:fld id="{33273C8D-BC41-6E41-A3EB-B5FBC364B8B7}" type="datetimeFigureOut">
              <a:rPr lang="en-US" smtClean="0"/>
              <a:t>12/12/2024</a:t>
            </a:fld>
            <a:endParaRPr lang="en-US"/>
          </a:p>
        </p:txBody>
      </p:sp>
      <p:sp>
        <p:nvSpPr>
          <p:cNvPr id="4" name="Footer Placeholder 3">
            <a:extLst>
              <a:ext uri="{FF2B5EF4-FFF2-40B4-BE49-F238E27FC236}">
                <a16:creationId xmlns:a16="http://schemas.microsoft.com/office/drawing/2014/main" id="{C96BB76C-1DA8-1F1B-44BE-0E6B2AC367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9E68C6-13D1-B35D-7CF1-D0F1CFEBA1D9}"/>
              </a:ext>
            </a:extLst>
          </p:cNvPr>
          <p:cNvSpPr>
            <a:spLocks noGrp="1"/>
          </p:cNvSpPr>
          <p:nvPr>
            <p:ph type="sldNum" sz="quarter" idx="12"/>
          </p:nvPr>
        </p:nvSpPr>
        <p:spPr/>
        <p:txBody>
          <a:bodyPr/>
          <a:lstStyle/>
          <a:p>
            <a:fld id="{B0DF7F36-B5D0-B942-BE07-8EC38EF33BB8}" type="slidenum">
              <a:rPr lang="en-US" smtClean="0"/>
              <a:t>‹#›</a:t>
            </a:fld>
            <a:endParaRPr lang="en-US"/>
          </a:p>
        </p:txBody>
      </p:sp>
    </p:spTree>
    <p:extLst>
      <p:ext uri="{BB962C8B-B14F-4D97-AF65-F5344CB8AC3E}">
        <p14:creationId xmlns:p14="http://schemas.microsoft.com/office/powerpoint/2010/main" val="852032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043AD4-23FC-42A7-9555-CE8365033596}"/>
              </a:ext>
            </a:extLst>
          </p:cNvPr>
          <p:cNvSpPr>
            <a:spLocks noGrp="1"/>
          </p:cNvSpPr>
          <p:nvPr>
            <p:ph type="dt" sz="half" idx="10"/>
          </p:nvPr>
        </p:nvSpPr>
        <p:spPr/>
        <p:txBody>
          <a:bodyPr/>
          <a:lstStyle/>
          <a:p>
            <a:fld id="{33273C8D-BC41-6E41-A3EB-B5FBC364B8B7}" type="datetimeFigureOut">
              <a:rPr lang="en-US" smtClean="0"/>
              <a:t>12/12/2024</a:t>
            </a:fld>
            <a:endParaRPr lang="en-US"/>
          </a:p>
        </p:txBody>
      </p:sp>
      <p:sp>
        <p:nvSpPr>
          <p:cNvPr id="3" name="Footer Placeholder 2">
            <a:extLst>
              <a:ext uri="{FF2B5EF4-FFF2-40B4-BE49-F238E27FC236}">
                <a16:creationId xmlns:a16="http://schemas.microsoft.com/office/drawing/2014/main" id="{461CB294-3F62-894C-DC8D-E60FA8117A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24769D-533A-E024-BFE4-4D2B4DA21A7D}"/>
              </a:ext>
            </a:extLst>
          </p:cNvPr>
          <p:cNvSpPr>
            <a:spLocks noGrp="1"/>
          </p:cNvSpPr>
          <p:nvPr>
            <p:ph type="sldNum" sz="quarter" idx="12"/>
          </p:nvPr>
        </p:nvSpPr>
        <p:spPr/>
        <p:txBody>
          <a:bodyPr/>
          <a:lstStyle/>
          <a:p>
            <a:fld id="{B0DF7F36-B5D0-B942-BE07-8EC38EF33BB8}" type="slidenum">
              <a:rPr lang="en-US" smtClean="0"/>
              <a:t>‹#›</a:t>
            </a:fld>
            <a:endParaRPr lang="en-US"/>
          </a:p>
        </p:txBody>
      </p:sp>
    </p:spTree>
    <p:extLst>
      <p:ext uri="{BB962C8B-B14F-4D97-AF65-F5344CB8AC3E}">
        <p14:creationId xmlns:p14="http://schemas.microsoft.com/office/powerpoint/2010/main" val="3084528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693A-1217-B773-17D7-1AA8845DE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28B228-A49D-5E16-8799-D90F095391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3B6077-2FAF-87C7-B037-4B3283B7C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86682D-EAC3-A080-5150-29FCB110B2CF}"/>
              </a:ext>
            </a:extLst>
          </p:cNvPr>
          <p:cNvSpPr>
            <a:spLocks noGrp="1"/>
          </p:cNvSpPr>
          <p:nvPr>
            <p:ph type="dt" sz="half" idx="10"/>
          </p:nvPr>
        </p:nvSpPr>
        <p:spPr/>
        <p:txBody>
          <a:bodyPr/>
          <a:lstStyle/>
          <a:p>
            <a:fld id="{33273C8D-BC41-6E41-A3EB-B5FBC364B8B7}" type="datetimeFigureOut">
              <a:rPr lang="en-US" smtClean="0"/>
              <a:t>12/12/2024</a:t>
            </a:fld>
            <a:endParaRPr lang="en-US"/>
          </a:p>
        </p:txBody>
      </p:sp>
      <p:sp>
        <p:nvSpPr>
          <p:cNvPr id="6" name="Footer Placeholder 5">
            <a:extLst>
              <a:ext uri="{FF2B5EF4-FFF2-40B4-BE49-F238E27FC236}">
                <a16:creationId xmlns:a16="http://schemas.microsoft.com/office/drawing/2014/main" id="{723C926C-885E-38E1-9295-E24A8520D1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8DB06-184A-FFF4-66C5-0B8D4096ED7B}"/>
              </a:ext>
            </a:extLst>
          </p:cNvPr>
          <p:cNvSpPr>
            <a:spLocks noGrp="1"/>
          </p:cNvSpPr>
          <p:nvPr>
            <p:ph type="sldNum" sz="quarter" idx="12"/>
          </p:nvPr>
        </p:nvSpPr>
        <p:spPr/>
        <p:txBody>
          <a:bodyPr/>
          <a:lstStyle/>
          <a:p>
            <a:fld id="{B0DF7F36-B5D0-B942-BE07-8EC38EF33BB8}" type="slidenum">
              <a:rPr lang="en-US" smtClean="0"/>
              <a:t>‹#›</a:t>
            </a:fld>
            <a:endParaRPr lang="en-US"/>
          </a:p>
        </p:txBody>
      </p:sp>
    </p:spTree>
    <p:extLst>
      <p:ext uri="{BB962C8B-B14F-4D97-AF65-F5344CB8AC3E}">
        <p14:creationId xmlns:p14="http://schemas.microsoft.com/office/powerpoint/2010/main" val="402295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26C2-414D-BA07-CCFA-ED09D8CB4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F7F90D-CD1A-5459-4070-6296C753D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DB4B6D-2BAD-3D03-8356-697EF558F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99EB86-708C-3F61-7410-A1D8181C9D02}"/>
              </a:ext>
            </a:extLst>
          </p:cNvPr>
          <p:cNvSpPr>
            <a:spLocks noGrp="1"/>
          </p:cNvSpPr>
          <p:nvPr>
            <p:ph type="dt" sz="half" idx="10"/>
          </p:nvPr>
        </p:nvSpPr>
        <p:spPr/>
        <p:txBody>
          <a:bodyPr/>
          <a:lstStyle/>
          <a:p>
            <a:fld id="{33273C8D-BC41-6E41-A3EB-B5FBC364B8B7}" type="datetimeFigureOut">
              <a:rPr lang="en-US" smtClean="0"/>
              <a:t>12/12/2024</a:t>
            </a:fld>
            <a:endParaRPr lang="en-US"/>
          </a:p>
        </p:txBody>
      </p:sp>
      <p:sp>
        <p:nvSpPr>
          <p:cNvPr id="6" name="Footer Placeholder 5">
            <a:extLst>
              <a:ext uri="{FF2B5EF4-FFF2-40B4-BE49-F238E27FC236}">
                <a16:creationId xmlns:a16="http://schemas.microsoft.com/office/drawing/2014/main" id="{F74D9CF7-3C47-3628-B2C6-8933DBA0E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EC127-4789-0F31-9E6C-0D7C700F04BC}"/>
              </a:ext>
            </a:extLst>
          </p:cNvPr>
          <p:cNvSpPr>
            <a:spLocks noGrp="1"/>
          </p:cNvSpPr>
          <p:nvPr>
            <p:ph type="sldNum" sz="quarter" idx="12"/>
          </p:nvPr>
        </p:nvSpPr>
        <p:spPr/>
        <p:txBody>
          <a:bodyPr/>
          <a:lstStyle/>
          <a:p>
            <a:fld id="{B0DF7F36-B5D0-B942-BE07-8EC38EF33BB8}" type="slidenum">
              <a:rPr lang="en-US" smtClean="0"/>
              <a:t>‹#›</a:t>
            </a:fld>
            <a:endParaRPr lang="en-US"/>
          </a:p>
        </p:txBody>
      </p:sp>
    </p:spTree>
    <p:extLst>
      <p:ext uri="{BB962C8B-B14F-4D97-AF65-F5344CB8AC3E}">
        <p14:creationId xmlns:p14="http://schemas.microsoft.com/office/powerpoint/2010/main" val="601623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E661F-4FF1-B9CB-711B-306FD81FCA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BF89E-2605-7F41-DF57-14A56AFEC6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E4389-37E9-81E4-EB3E-DA5AD6F286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273C8D-BC41-6E41-A3EB-B5FBC364B8B7}" type="datetimeFigureOut">
              <a:rPr lang="en-US" smtClean="0"/>
              <a:t>12/12/2024</a:t>
            </a:fld>
            <a:endParaRPr lang="en-US"/>
          </a:p>
        </p:txBody>
      </p:sp>
      <p:sp>
        <p:nvSpPr>
          <p:cNvPr id="5" name="Footer Placeholder 4">
            <a:extLst>
              <a:ext uri="{FF2B5EF4-FFF2-40B4-BE49-F238E27FC236}">
                <a16:creationId xmlns:a16="http://schemas.microsoft.com/office/drawing/2014/main" id="{5F5A58B5-99F4-8C1A-D181-95B6201D35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7A60E3-A75A-26AC-41D2-9ADDB457A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DF7F36-B5D0-B942-BE07-8EC38EF33BB8}" type="slidenum">
              <a:rPr lang="en-US" smtClean="0"/>
              <a:t>‹#›</a:t>
            </a:fld>
            <a:endParaRPr lang="en-US"/>
          </a:p>
        </p:txBody>
      </p:sp>
    </p:spTree>
    <p:extLst>
      <p:ext uri="{BB962C8B-B14F-4D97-AF65-F5344CB8AC3E}">
        <p14:creationId xmlns:p14="http://schemas.microsoft.com/office/powerpoint/2010/main" val="1237018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A3C1AB-1153-42D2-8378-34B849C1C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237187-983C-E818-F48D-688ACB6426FA}"/>
              </a:ext>
            </a:extLst>
          </p:cNvPr>
          <p:cNvSpPr>
            <a:spLocks noGrp="1"/>
          </p:cNvSpPr>
          <p:nvPr>
            <p:ph type="ctrTitle"/>
          </p:nvPr>
        </p:nvSpPr>
        <p:spPr>
          <a:xfrm>
            <a:off x="2103121" y="4727173"/>
            <a:ext cx="7985759" cy="868823"/>
          </a:xfrm>
        </p:spPr>
        <p:txBody>
          <a:bodyPr anchor="ctr">
            <a:normAutofit/>
          </a:bodyPr>
          <a:lstStyle/>
          <a:p>
            <a:endParaRPr lang="en-US" sz="4000"/>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67BF5929-F1FB-7F71-470E-3BE6E5F9305D}"/>
              </a:ext>
            </a:extLst>
          </p:cNvPr>
          <p:cNvSpPr>
            <a:spLocks noGrp="1"/>
          </p:cNvSpPr>
          <p:nvPr>
            <p:ph type="subTitle" idx="1"/>
          </p:nvPr>
        </p:nvSpPr>
        <p:spPr>
          <a:xfrm>
            <a:off x="2615738" y="5680637"/>
            <a:ext cx="6960524" cy="598516"/>
          </a:xfrm>
        </p:spPr>
        <p:txBody>
          <a:bodyPr anchor="ctr">
            <a:normAutofit/>
          </a:bodyPr>
          <a:lstStyle/>
          <a:p>
            <a:endParaRPr lang="en-US" sz="2000">
              <a:solidFill>
                <a:schemeClr val="bg1"/>
              </a:solidFill>
            </a:endParaRPr>
          </a:p>
        </p:txBody>
      </p:sp>
      <p:pic>
        <p:nvPicPr>
          <p:cNvPr id="5" name="Picture 4" descr="A white paper with black text&#10;&#10;Description automatically generated">
            <a:extLst>
              <a:ext uri="{FF2B5EF4-FFF2-40B4-BE49-F238E27FC236}">
                <a16:creationId xmlns:a16="http://schemas.microsoft.com/office/drawing/2014/main" id="{5EF7BFA9-661F-9CEE-65CF-B13D726BE9FB}"/>
              </a:ext>
            </a:extLst>
          </p:cNvPr>
          <p:cNvPicPr>
            <a:picLocks noChangeAspect="1"/>
          </p:cNvPicPr>
          <p:nvPr/>
        </p:nvPicPr>
        <p:blipFill>
          <a:blip r:embed="rId2"/>
          <a:stretch>
            <a:fillRect/>
          </a:stretch>
        </p:blipFill>
        <p:spPr>
          <a:xfrm>
            <a:off x="385157" y="490522"/>
            <a:ext cx="11421687" cy="3712045"/>
          </a:xfrm>
          <a:prstGeom prst="rect">
            <a:avLst/>
          </a:prstGeom>
        </p:spPr>
      </p:pic>
      <p:pic>
        <p:nvPicPr>
          <p:cNvPr id="4" name="Picture 3">
            <a:extLst>
              <a:ext uri="{FF2B5EF4-FFF2-40B4-BE49-F238E27FC236}">
                <a16:creationId xmlns:a16="http://schemas.microsoft.com/office/drawing/2014/main" id="{5C2C7E4D-78C4-1D81-4A6F-4F452490E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35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80FB1-26BC-43B6-548B-78259394D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73D627-68B0-49F6-0DED-5D27B5C6501B}"/>
              </a:ext>
            </a:extLst>
          </p:cNvPr>
          <p:cNvSpPr>
            <a:spLocks noGrp="1"/>
          </p:cNvSpPr>
          <p:nvPr>
            <p:ph type="title"/>
          </p:nvPr>
        </p:nvSpPr>
        <p:spPr/>
        <p:txBody>
          <a:bodyPr/>
          <a:lstStyle/>
          <a:p>
            <a:r>
              <a:rPr lang="en-US" dirty="0"/>
              <a:t>LLM Sampling</a:t>
            </a:r>
          </a:p>
        </p:txBody>
      </p:sp>
      <p:pic>
        <p:nvPicPr>
          <p:cNvPr id="4" name="Content Placeholder 3">
            <a:extLst>
              <a:ext uri="{FF2B5EF4-FFF2-40B4-BE49-F238E27FC236}">
                <a16:creationId xmlns:a16="http://schemas.microsoft.com/office/drawing/2014/main" id="{57E8D757-133A-9CDC-16A0-86DC14AB7297}"/>
              </a:ext>
            </a:extLst>
          </p:cNvPr>
          <p:cNvPicPr>
            <a:picLocks noGrp="1" noChangeAspect="1"/>
          </p:cNvPicPr>
          <p:nvPr>
            <p:ph idx="1"/>
          </p:nvPr>
        </p:nvPicPr>
        <p:blipFill>
          <a:blip r:embed="rId3"/>
          <a:stretch>
            <a:fillRect/>
          </a:stretch>
        </p:blipFill>
        <p:spPr>
          <a:xfrm>
            <a:off x="3118440" y="1690688"/>
            <a:ext cx="5835906" cy="3997848"/>
          </a:xfrm>
        </p:spPr>
      </p:pic>
      <p:pic>
        <p:nvPicPr>
          <p:cNvPr id="5" name="Picture 4">
            <a:extLst>
              <a:ext uri="{FF2B5EF4-FFF2-40B4-BE49-F238E27FC236}">
                <a16:creationId xmlns:a16="http://schemas.microsoft.com/office/drawing/2014/main" id="{FA64C8A3-FD5A-BA3E-3C98-4E5958F3A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244318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274A-5A0D-F6C0-DA2E-FB211128D708}"/>
              </a:ext>
            </a:extLst>
          </p:cNvPr>
          <p:cNvSpPr>
            <a:spLocks noGrp="1"/>
          </p:cNvSpPr>
          <p:nvPr>
            <p:ph type="title"/>
          </p:nvPr>
        </p:nvSpPr>
        <p:spPr/>
        <p:txBody>
          <a:bodyPr/>
          <a:lstStyle/>
          <a:p>
            <a:r>
              <a:rPr lang="en-US" dirty="0"/>
              <a:t>Orange-Box LLM</a:t>
            </a:r>
          </a:p>
        </p:txBody>
      </p:sp>
      <p:pic>
        <p:nvPicPr>
          <p:cNvPr id="5" name="Picture 4">
            <a:extLst>
              <a:ext uri="{FF2B5EF4-FFF2-40B4-BE49-F238E27FC236}">
                <a16:creationId xmlns:a16="http://schemas.microsoft.com/office/drawing/2014/main" id="{5DBD2CA5-E749-3DEE-E478-30548925A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8" name="Content Placeholder 7">
            <a:extLst>
              <a:ext uri="{FF2B5EF4-FFF2-40B4-BE49-F238E27FC236}">
                <a16:creationId xmlns:a16="http://schemas.microsoft.com/office/drawing/2014/main" id="{BFF17288-5E3C-ED6D-4B1B-9D18DAAA3E87}"/>
              </a:ext>
            </a:extLst>
          </p:cNvPr>
          <p:cNvSpPr>
            <a:spLocks noGrp="1"/>
          </p:cNvSpPr>
          <p:nvPr>
            <p:ph idx="1"/>
          </p:nvPr>
        </p:nvSpPr>
        <p:spPr/>
        <p:txBody>
          <a:bodyPr/>
          <a:lstStyle/>
          <a:p>
            <a:r>
              <a:rPr lang="en-US" b="0" i="0" dirty="0">
                <a:solidFill>
                  <a:srgbClr val="222222"/>
                </a:solidFill>
                <a:effectLst/>
                <a:latin typeface="Helvetica" panose="020B0604020202020204" pitchFamily="34" charset="0"/>
              </a:rPr>
              <a:t>training data for most large language models (LLMs) is rarely publicly accessible</a:t>
            </a:r>
          </a:p>
          <a:p>
            <a:endParaRPr lang="en-US" dirty="0">
              <a:solidFill>
                <a:srgbClr val="222222"/>
              </a:solidFill>
              <a:latin typeface="Helvetica" panose="020B0604020202020204" pitchFamily="34" charset="0"/>
            </a:endParaRPr>
          </a:p>
          <a:p>
            <a:endParaRPr lang="en-US" dirty="0"/>
          </a:p>
        </p:txBody>
      </p:sp>
    </p:spTree>
    <p:extLst>
      <p:ext uri="{BB962C8B-B14F-4D97-AF65-F5344CB8AC3E}">
        <p14:creationId xmlns:p14="http://schemas.microsoft.com/office/powerpoint/2010/main" val="1010827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8768D-8F3F-920E-468A-82ECBD68B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F44BE-DC87-5EC1-6647-0F01F5F97C5E}"/>
              </a:ext>
            </a:extLst>
          </p:cNvPr>
          <p:cNvSpPr>
            <a:spLocks noGrp="1"/>
          </p:cNvSpPr>
          <p:nvPr>
            <p:ph type="title"/>
          </p:nvPr>
        </p:nvSpPr>
        <p:spPr/>
        <p:txBody>
          <a:bodyPr/>
          <a:lstStyle/>
          <a:p>
            <a:r>
              <a:rPr lang="en-US" dirty="0"/>
              <a:t>LLM: </a:t>
            </a:r>
            <a:r>
              <a:rPr lang="en-US" b="0" i="0" dirty="0">
                <a:solidFill>
                  <a:srgbClr val="222222"/>
                </a:solidFill>
                <a:effectLst/>
                <a:latin typeface="Helvetica" panose="020B0604020202020204" pitchFamily="34" charset="0"/>
              </a:rPr>
              <a:t>memorize vs. generalize</a:t>
            </a:r>
            <a:endParaRPr lang="en-US" dirty="0"/>
          </a:p>
        </p:txBody>
      </p:sp>
      <p:pic>
        <p:nvPicPr>
          <p:cNvPr id="5" name="Picture 4">
            <a:extLst>
              <a:ext uri="{FF2B5EF4-FFF2-40B4-BE49-F238E27FC236}">
                <a16:creationId xmlns:a16="http://schemas.microsoft.com/office/drawing/2014/main" id="{83625F2D-3104-FB18-47DB-5753EC167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8" name="Content Placeholder 7">
            <a:extLst>
              <a:ext uri="{FF2B5EF4-FFF2-40B4-BE49-F238E27FC236}">
                <a16:creationId xmlns:a16="http://schemas.microsoft.com/office/drawing/2014/main" id="{C1A522FE-22B8-B113-050A-B14B8775CA6B}"/>
              </a:ext>
            </a:extLst>
          </p:cNvPr>
          <p:cNvSpPr>
            <a:spLocks noGrp="1"/>
          </p:cNvSpPr>
          <p:nvPr>
            <p:ph idx="1"/>
          </p:nvPr>
        </p:nvSpPr>
        <p:spPr/>
        <p:txBody>
          <a:bodyPr/>
          <a:lstStyle/>
          <a:p>
            <a:r>
              <a:rPr lang="en-US" b="0" i="0" dirty="0">
                <a:solidFill>
                  <a:srgbClr val="222222"/>
                </a:solidFill>
                <a:effectLst/>
                <a:latin typeface="Helvetica" panose="020B0604020202020204" pitchFamily="34" charset="0"/>
              </a:rPr>
              <a:t>training data for most large language models (LLMs) is rarely publicly accessible</a:t>
            </a:r>
          </a:p>
          <a:p>
            <a:pPr lvl="1"/>
            <a:endParaRPr lang="en-US" dirty="0">
              <a:solidFill>
                <a:srgbClr val="222222"/>
              </a:solidFill>
              <a:latin typeface="Helvetica" panose="020B0604020202020204" pitchFamily="34" charset="0"/>
            </a:endParaRPr>
          </a:p>
          <a:p>
            <a:pPr lvl="1"/>
            <a:r>
              <a:rPr lang="en-US" b="0" i="0" dirty="0">
                <a:solidFill>
                  <a:srgbClr val="222222"/>
                </a:solidFill>
                <a:effectLst/>
                <a:latin typeface="Helvetica" panose="020B0604020202020204" pitchFamily="34" charset="0"/>
              </a:rPr>
              <a:t>the extent to which LLMs </a:t>
            </a:r>
            <a:r>
              <a:rPr lang="en-US" b="0" i="0" u="sng" dirty="0">
                <a:solidFill>
                  <a:srgbClr val="222222"/>
                </a:solidFill>
                <a:effectLst/>
                <a:latin typeface="Helvetica" panose="020B0604020202020204" pitchFamily="34" charset="0"/>
              </a:rPr>
              <a:t>memorize/regurgitate</a:t>
            </a:r>
            <a:r>
              <a:rPr lang="en-US" b="0" i="0" dirty="0">
                <a:solidFill>
                  <a:srgbClr val="222222"/>
                </a:solidFill>
                <a:effectLst/>
                <a:latin typeface="Helvetica" panose="020B0604020202020204" pitchFamily="34" charset="0"/>
              </a:rPr>
              <a:t> or </a:t>
            </a:r>
            <a:r>
              <a:rPr lang="en-US" b="0" i="0" u="sng" dirty="0">
                <a:solidFill>
                  <a:srgbClr val="222222"/>
                </a:solidFill>
                <a:effectLst/>
                <a:latin typeface="Helvetica" panose="020B0604020202020204" pitchFamily="34" charset="0"/>
              </a:rPr>
              <a:t>generalize</a:t>
            </a:r>
            <a:r>
              <a:rPr lang="en-US" b="0" i="0" dirty="0">
                <a:solidFill>
                  <a:srgbClr val="222222"/>
                </a:solidFill>
                <a:effectLst/>
                <a:latin typeface="Helvetica" panose="020B0604020202020204" pitchFamily="34" charset="0"/>
              </a:rPr>
              <a:t> is an open research question.</a:t>
            </a:r>
            <a:endParaRPr lang="en-US" dirty="0">
              <a:solidFill>
                <a:srgbClr val="222222"/>
              </a:solidFill>
              <a:latin typeface="Helvetica" panose="020B0604020202020204" pitchFamily="34" charset="0"/>
            </a:endParaRPr>
          </a:p>
          <a:p>
            <a:endParaRPr lang="en-US" dirty="0"/>
          </a:p>
        </p:txBody>
      </p:sp>
    </p:spTree>
    <p:extLst>
      <p:ext uri="{BB962C8B-B14F-4D97-AF65-F5344CB8AC3E}">
        <p14:creationId xmlns:p14="http://schemas.microsoft.com/office/powerpoint/2010/main" val="939392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1E6E4-23BA-D09B-78D3-ECA8797ED9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2ED16-AEE7-36D0-B940-858C583EEA38}"/>
              </a:ext>
            </a:extLst>
          </p:cNvPr>
          <p:cNvSpPr>
            <a:spLocks noGrp="1"/>
          </p:cNvSpPr>
          <p:nvPr>
            <p:ph type="title"/>
          </p:nvPr>
        </p:nvSpPr>
        <p:spPr/>
        <p:txBody>
          <a:bodyPr/>
          <a:lstStyle/>
          <a:p>
            <a:r>
              <a:rPr lang="en-US" dirty="0"/>
              <a:t>LLM Generalization</a:t>
            </a:r>
          </a:p>
        </p:txBody>
      </p:sp>
      <p:sp>
        <p:nvSpPr>
          <p:cNvPr id="7" name="Content Placeholder 6">
            <a:extLst>
              <a:ext uri="{FF2B5EF4-FFF2-40B4-BE49-F238E27FC236}">
                <a16:creationId xmlns:a16="http://schemas.microsoft.com/office/drawing/2014/main" id="{C958DEA2-FF67-3516-543A-0D67A65D8920}"/>
              </a:ext>
            </a:extLst>
          </p:cNvPr>
          <p:cNvSpPr>
            <a:spLocks noGrp="1"/>
          </p:cNvSpPr>
          <p:nvPr>
            <p:ph idx="1"/>
          </p:nvPr>
        </p:nvSpPr>
        <p:spPr/>
        <p:txBody>
          <a:bodyPr/>
          <a:lstStyle/>
          <a:p>
            <a:r>
              <a:rPr lang="en-US" dirty="0"/>
              <a:t>Generalization</a:t>
            </a:r>
          </a:p>
          <a:p>
            <a:pPr lvl="1"/>
            <a:r>
              <a:rPr lang="en-US" dirty="0"/>
              <a:t>The objective is to see how (if at all) the LLM generalizes previously learned knowledge to generate solutions to unseen problems</a:t>
            </a:r>
          </a:p>
          <a:p>
            <a:pPr lvl="1"/>
            <a:endParaRPr lang="en-US" dirty="0"/>
          </a:p>
          <a:p>
            <a:pPr lvl="1"/>
            <a:endParaRPr lang="en-US" dirty="0"/>
          </a:p>
        </p:txBody>
      </p:sp>
      <p:pic>
        <p:nvPicPr>
          <p:cNvPr id="3" name="Picture 2">
            <a:extLst>
              <a:ext uri="{FF2B5EF4-FFF2-40B4-BE49-F238E27FC236}">
                <a16:creationId xmlns:a16="http://schemas.microsoft.com/office/drawing/2014/main" id="{9CF1CD6C-8DB9-69E5-3275-F2C14A0BB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148723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FD005-47FD-004A-327B-EE615B885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EC51E2-1792-DE9F-B073-29B2709E668C}"/>
              </a:ext>
            </a:extLst>
          </p:cNvPr>
          <p:cNvSpPr>
            <a:spLocks noGrp="1"/>
          </p:cNvSpPr>
          <p:nvPr>
            <p:ph type="title"/>
          </p:nvPr>
        </p:nvSpPr>
        <p:spPr/>
        <p:txBody>
          <a:bodyPr/>
          <a:lstStyle/>
          <a:p>
            <a:r>
              <a:rPr lang="en-US" dirty="0"/>
              <a:t>Zero-Shot LLM Generalization</a:t>
            </a:r>
          </a:p>
        </p:txBody>
      </p:sp>
      <p:sp>
        <p:nvSpPr>
          <p:cNvPr id="7" name="Content Placeholder 6">
            <a:extLst>
              <a:ext uri="{FF2B5EF4-FFF2-40B4-BE49-F238E27FC236}">
                <a16:creationId xmlns:a16="http://schemas.microsoft.com/office/drawing/2014/main" id="{DDD2BC91-0FA5-08DA-3B81-C876D38F10BE}"/>
              </a:ext>
            </a:extLst>
          </p:cNvPr>
          <p:cNvSpPr>
            <a:spLocks noGrp="1"/>
          </p:cNvSpPr>
          <p:nvPr>
            <p:ph idx="1"/>
          </p:nvPr>
        </p:nvSpPr>
        <p:spPr/>
        <p:txBody>
          <a:bodyPr/>
          <a:lstStyle/>
          <a:p>
            <a:r>
              <a:rPr lang="en-US" dirty="0"/>
              <a:t>By logic, we start off by not giving an example at all.</a:t>
            </a:r>
          </a:p>
          <a:p>
            <a:pPr lvl="1"/>
            <a:r>
              <a:rPr lang="en-US" dirty="0"/>
              <a:t>Prompt-based LLM activation that contains zero examples</a:t>
            </a:r>
          </a:p>
          <a:p>
            <a:pPr lvl="1"/>
            <a:r>
              <a:rPr lang="en-US" dirty="0"/>
              <a:t>Zero-Shot Prompting [1]</a:t>
            </a:r>
          </a:p>
        </p:txBody>
      </p:sp>
      <p:pic>
        <p:nvPicPr>
          <p:cNvPr id="3" name="Picture 2">
            <a:extLst>
              <a:ext uri="{FF2B5EF4-FFF2-40B4-BE49-F238E27FC236}">
                <a16:creationId xmlns:a16="http://schemas.microsoft.com/office/drawing/2014/main" id="{F665F80E-85C9-A131-0049-A993018EB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4" name="TextBox 3">
            <a:extLst>
              <a:ext uri="{FF2B5EF4-FFF2-40B4-BE49-F238E27FC236}">
                <a16:creationId xmlns:a16="http://schemas.microsoft.com/office/drawing/2014/main" id="{C7D2DDB9-35E2-FDAC-611D-DC9977BB4E87}"/>
              </a:ext>
            </a:extLst>
          </p:cNvPr>
          <p:cNvSpPr txBox="1"/>
          <p:nvPr/>
        </p:nvSpPr>
        <p:spPr>
          <a:xfrm>
            <a:off x="838200" y="5481675"/>
            <a:ext cx="10604296" cy="307777"/>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p:txBody>
      </p:sp>
    </p:spTree>
    <p:extLst>
      <p:ext uri="{BB962C8B-B14F-4D97-AF65-F5344CB8AC3E}">
        <p14:creationId xmlns:p14="http://schemas.microsoft.com/office/powerpoint/2010/main" val="4141130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Zero-Shot Example: Visualize!</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pic>
        <p:nvPicPr>
          <p:cNvPr id="2" name="Picture 1">
            <a:extLst>
              <a:ext uri="{FF2B5EF4-FFF2-40B4-BE49-F238E27FC236}">
                <a16:creationId xmlns:a16="http://schemas.microsoft.com/office/drawing/2014/main" id="{7ADC2C96-7948-B16D-65D7-35F9E3C45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16" name="Picture 15">
            <a:extLst>
              <a:ext uri="{FF2B5EF4-FFF2-40B4-BE49-F238E27FC236}">
                <a16:creationId xmlns:a16="http://schemas.microsoft.com/office/drawing/2014/main" id="{286110E9-D0F3-AA13-F40F-6A9FAB825402}"/>
              </a:ext>
            </a:extLst>
          </p:cNvPr>
          <p:cNvPicPr>
            <a:picLocks noChangeAspect="1"/>
          </p:cNvPicPr>
          <p:nvPr/>
        </p:nvPicPr>
        <p:blipFill>
          <a:blip r:embed="rId3"/>
          <a:stretch>
            <a:fillRect/>
          </a:stretch>
        </p:blipFill>
        <p:spPr>
          <a:xfrm>
            <a:off x="3108960" y="1326156"/>
            <a:ext cx="5357133" cy="4930115"/>
          </a:xfrm>
          <a:prstGeom prst="rect">
            <a:avLst/>
          </a:prstGeom>
        </p:spPr>
      </p:pic>
      <p:sp>
        <p:nvSpPr>
          <p:cNvPr id="19" name="Rectangle 18">
            <a:extLst>
              <a:ext uri="{FF2B5EF4-FFF2-40B4-BE49-F238E27FC236}">
                <a16:creationId xmlns:a16="http://schemas.microsoft.com/office/drawing/2014/main" id="{C4FA41DC-9061-086A-53A5-43C2A4B6BAD5}"/>
              </a:ext>
            </a:extLst>
          </p:cNvPr>
          <p:cNvSpPr/>
          <p:nvPr/>
        </p:nvSpPr>
        <p:spPr>
          <a:xfrm>
            <a:off x="4716780" y="1607820"/>
            <a:ext cx="3749313" cy="7772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21" name="TextBox 20">
            <a:extLst>
              <a:ext uri="{FF2B5EF4-FFF2-40B4-BE49-F238E27FC236}">
                <a16:creationId xmlns:a16="http://schemas.microsoft.com/office/drawing/2014/main" id="{F06B8B00-8048-9938-6700-4B3FA4E76CB3}"/>
              </a:ext>
            </a:extLst>
          </p:cNvPr>
          <p:cNvSpPr txBox="1"/>
          <p:nvPr/>
        </p:nvSpPr>
        <p:spPr>
          <a:xfrm>
            <a:off x="9044667" y="1633487"/>
            <a:ext cx="1470660" cy="646331"/>
          </a:xfrm>
          <a:prstGeom prst="rect">
            <a:avLst/>
          </a:prstGeom>
          <a:noFill/>
          <a:ln>
            <a:solidFill>
              <a:schemeClr val="tx1"/>
            </a:solidFill>
            <a:prstDash val="lgDash"/>
          </a:ln>
        </p:spPr>
        <p:txBody>
          <a:bodyPr wrap="square" rtlCol="0">
            <a:spAutoFit/>
          </a:bodyPr>
          <a:lstStyle/>
          <a:p>
            <a:pPr algn="ctr"/>
            <a:r>
              <a:rPr lang="en-US" dirty="0"/>
              <a:t>Zero-shot prompt</a:t>
            </a:r>
          </a:p>
        </p:txBody>
      </p:sp>
      <p:sp>
        <p:nvSpPr>
          <p:cNvPr id="23" name="Arrow: Right 22">
            <a:extLst>
              <a:ext uri="{FF2B5EF4-FFF2-40B4-BE49-F238E27FC236}">
                <a16:creationId xmlns:a16="http://schemas.microsoft.com/office/drawing/2014/main" id="{344D5436-CFD3-E2F6-E953-BAA14EBB18F2}"/>
              </a:ext>
            </a:extLst>
          </p:cNvPr>
          <p:cNvSpPr/>
          <p:nvPr/>
        </p:nvSpPr>
        <p:spPr>
          <a:xfrm rot="10800000">
            <a:off x="8534400" y="1824622"/>
            <a:ext cx="441960"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400D900-5F20-9319-9AC7-12715B56D69B}"/>
              </a:ext>
            </a:extLst>
          </p:cNvPr>
          <p:cNvSpPr/>
          <p:nvPr/>
        </p:nvSpPr>
        <p:spPr>
          <a:xfrm>
            <a:off x="3192780" y="2468880"/>
            <a:ext cx="5097780" cy="38874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25" name="TextBox 24">
            <a:extLst>
              <a:ext uri="{FF2B5EF4-FFF2-40B4-BE49-F238E27FC236}">
                <a16:creationId xmlns:a16="http://schemas.microsoft.com/office/drawing/2014/main" id="{D854358C-6233-0B1D-280A-F114B9AC2117}"/>
              </a:ext>
            </a:extLst>
          </p:cNvPr>
          <p:cNvSpPr txBox="1"/>
          <p:nvPr/>
        </p:nvSpPr>
        <p:spPr>
          <a:xfrm>
            <a:off x="1041532" y="3873765"/>
            <a:ext cx="1470660" cy="646331"/>
          </a:xfrm>
          <a:prstGeom prst="rect">
            <a:avLst/>
          </a:prstGeom>
          <a:noFill/>
          <a:ln>
            <a:solidFill>
              <a:schemeClr val="tx1"/>
            </a:solidFill>
            <a:prstDash val="lgDash"/>
          </a:ln>
        </p:spPr>
        <p:txBody>
          <a:bodyPr wrap="square" rtlCol="0">
            <a:spAutoFit/>
          </a:bodyPr>
          <a:lstStyle/>
          <a:p>
            <a:pPr algn="ctr"/>
            <a:r>
              <a:rPr lang="en-US" dirty="0"/>
              <a:t>LLM’s response</a:t>
            </a:r>
          </a:p>
        </p:txBody>
      </p:sp>
      <p:sp>
        <p:nvSpPr>
          <p:cNvPr id="26" name="Arrow: Right 25">
            <a:extLst>
              <a:ext uri="{FF2B5EF4-FFF2-40B4-BE49-F238E27FC236}">
                <a16:creationId xmlns:a16="http://schemas.microsoft.com/office/drawing/2014/main" id="{D5D39F91-58C1-1D42-E7BB-62F7BBA723CF}"/>
              </a:ext>
            </a:extLst>
          </p:cNvPr>
          <p:cNvSpPr/>
          <p:nvPr/>
        </p:nvSpPr>
        <p:spPr>
          <a:xfrm>
            <a:off x="2598693" y="4014369"/>
            <a:ext cx="441960"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64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34F35-EE4B-86EB-E91A-5A32799C6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C844D2-4B65-3A64-05FE-1A302E22468D}"/>
              </a:ext>
            </a:extLst>
          </p:cNvPr>
          <p:cNvSpPr>
            <a:spLocks noGrp="1"/>
          </p:cNvSpPr>
          <p:nvPr>
            <p:ph type="title"/>
          </p:nvPr>
        </p:nvSpPr>
        <p:spPr/>
        <p:txBody>
          <a:bodyPr/>
          <a:lstStyle/>
          <a:p>
            <a:r>
              <a:rPr lang="en-US" dirty="0"/>
              <a:t>One-Shot LLM Generalization</a:t>
            </a:r>
          </a:p>
        </p:txBody>
      </p:sp>
      <p:sp>
        <p:nvSpPr>
          <p:cNvPr id="7" name="Content Placeholder 6">
            <a:extLst>
              <a:ext uri="{FF2B5EF4-FFF2-40B4-BE49-F238E27FC236}">
                <a16:creationId xmlns:a16="http://schemas.microsoft.com/office/drawing/2014/main" id="{E204B1A3-DE88-0C85-A09D-1114CCCC63A7}"/>
              </a:ext>
            </a:extLst>
          </p:cNvPr>
          <p:cNvSpPr>
            <a:spLocks noGrp="1"/>
          </p:cNvSpPr>
          <p:nvPr>
            <p:ph idx="1"/>
          </p:nvPr>
        </p:nvSpPr>
        <p:spPr/>
        <p:txBody>
          <a:bodyPr/>
          <a:lstStyle/>
          <a:p>
            <a:r>
              <a:rPr lang="en-US" dirty="0"/>
              <a:t>How about proving just </a:t>
            </a:r>
            <a:r>
              <a:rPr lang="en-US" u="sng" dirty="0"/>
              <a:t>one</a:t>
            </a:r>
            <a:r>
              <a:rPr lang="en-US" dirty="0"/>
              <a:t> example</a:t>
            </a:r>
          </a:p>
          <a:p>
            <a:pPr lvl="1"/>
            <a:r>
              <a:rPr lang="en-US" dirty="0"/>
              <a:t>One-Shot Prompting [1]</a:t>
            </a:r>
          </a:p>
        </p:txBody>
      </p:sp>
      <p:pic>
        <p:nvPicPr>
          <p:cNvPr id="3" name="Picture 2">
            <a:extLst>
              <a:ext uri="{FF2B5EF4-FFF2-40B4-BE49-F238E27FC236}">
                <a16:creationId xmlns:a16="http://schemas.microsoft.com/office/drawing/2014/main" id="{F1E5190C-C5D0-A93C-B17D-38394A5E5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4" name="TextBox 3">
            <a:extLst>
              <a:ext uri="{FF2B5EF4-FFF2-40B4-BE49-F238E27FC236}">
                <a16:creationId xmlns:a16="http://schemas.microsoft.com/office/drawing/2014/main" id="{C1E1E11A-9B79-DBAF-6EA9-DDF7E1E27755}"/>
              </a:ext>
            </a:extLst>
          </p:cNvPr>
          <p:cNvSpPr txBox="1"/>
          <p:nvPr/>
        </p:nvSpPr>
        <p:spPr>
          <a:xfrm>
            <a:off x="838200" y="5481675"/>
            <a:ext cx="10604296" cy="307777"/>
          </a:xfrm>
          <a:prstGeom prst="rect">
            <a:avLst/>
          </a:prstGeom>
          <a:noFill/>
        </p:spPr>
        <p:txBody>
          <a:bodyPr wrap="square">
            <a:spAutoFit/>
          </a:bodyPr>
          <a:lstStyle/>
          <a:p>
            <a:pPr marL="342900" indent="-342900">
              <a:buAutoNum type="arabicPeriod"/>
            </a:pPr>
            <a:r>
              <a:rPr lang="en-US" sz="1400" dirty="0">
                <a:solidFill>
                  <a:srgbClr val="000000"/>
                </a:solidFill>
                <a:latin typeface="Bahnschrift SemiBold Condensed" panose="020B0502040204020203" pitchFamily="34" charset="0"/>
              </a:rPr>
              <a:t>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p:txBody>
      </p:sp>
    </p:spTree>
    <p:extLst>
      <p:ext uri="{BB962C8B-B14F-4D97-AF65-F5344CB8AC3E}">
        <p14:creationId xmlns:p14="http://schemas.microsoft.com/office/powerpoint/2010/main" val="2683504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9A1A1-B718-C016-413B-34C812686A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8F372-0CF3-E76E-A350-62F90C9E391B}"/>
              </a:ext>
            </a:extLst>
          </p:cNvPr>
          <p:cNvSpPr>
            <a:spLocks noGrp="1"/>
          </p:cNvSpPr>
          <p:nvPr>
            <p:ph type="title"/>
          </p:nvPr>
        </p:nvSpPr>
        <p:spPr/>
        <p:txBody>
          <a:bodyPr/>
          <a:lstStyle/>
          <a:p>
            <a:r>
              <a:rPr lang="en-US" dirty="0"/>
              <a:t>One-Shot LLM Generalization</a:t>
            </a:r>
          </a:p>
        </p:txBody>
      </p:sp>
      <p:pic>
        <p:nvPicPr>
          <p:cNvPr id="8" name="Content Placeholder 7">
            <a:extLst>
              <a:ext uri="{FF2B5EF4-FFF2-40B4-BE49-F238E27FC236}">
                <a16:creationId xmlns:a16="http://schemas.microsoft.com/office/drawing/2014/main" id="{6E7530DA-DCFF-3A96-1B28-955838B8FFAA}"/>
              </a:ext>
            </a:extLst>
          </p:cNvPr>
          <p:cNvPicPr>
            <a:picLocks noGrp="1" noChangeAspect="1"/>
          </p:cNvPicPr>
          <p:nvPr>
            <p:ph idx="1"/>
          </p:nvPr>
        </p:nvPicPr>
        <p:blipFill>
          <a:blip r:embed="rId2"/>
          <a:stretch>
            <a:fillRect/>
          </a:stretch>
        </p:blipFill>
        <p:spPr>
          <a:xfrm>
            <a:off x="3255466" y="1459865"/>
            <a:ext cx="4776014" cy="4856768"/>
          </a:xfrm>
        </p:spPr>
      </p:pic>
      <p:pic>
        <p:nvPicPr>
          <p:cNvPr id="3" name="Picture 2">
            <a:extLst>
              <a:ext uri="{FF2B5EF4-FFF2-40B4-BE49-F238E27FC236}">
                <a16:creationId xmlns:a16="http://schemas.microsoft.com/office/drawing/2014/main" id="{2D5485B9-FCE9-0560-41C2-6668BD5C0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9" name="Rectangle 8">
            <a:extLst>
              <a:ext uri="{FF2B5EF4-FFF2-40B4-BE49-F238E27FC236}">
                <a16:creationId xmlns:a16="http://schemas.microsoft.com/office/drawing/2014/main" id="{2A65B989-46EF-EC01-610E-09803E7F8153}"/>
              </a:ext>
            </a:extLst>
          </p:cNvPr>
          <p:cNvSpPr/>
          <p:nvPr/>
        </p:nvSpPr>
        <p:spPr>
          <a:xfrm>
            <a:off x="4513448" y="1851660"/>
            <a:ext cx="3749313" cy="19040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10" name="TextBox 9">
            <a:extLst>
              <a:ext uri="{FF2B5EF4-FFF2-40B4-BE49-F238E27FC236}">
                <a16:creationId xmlns:a16="http://schemas.microsoft.com/office/drawing/2014/main" id="{D1FF90B0-A2BB-CA1E-E051-3AF845C08A34}"/>
              </a:ext>
            </a:extLst>
          </p:cNvPr>
          <p:cNvSpPr txBox="1"/>
          <p:nvPr/>
        </p:nvSpPr>
        <p:spPr>
          <a:xfrm>
            <a:off x="8807765" y="2142112"/>
            <a:ext cx="1470660" cy="646331"/>
          </a:xfrm>
          <a:prstGeom prst="rect">
            <a:avLst/>
          </a:prstGeom>
          <a:noFill/>
          <a:ln>
            <a:solidFill>
              <a:schemeClr val="tx1"/>
            </a:solidFill>
            <a:prstDash val="lgDash"/>
          </a:ln>
        </p:spPr>
        <p:txBody>
          <a:bodyPr wrap="square" rtlCol="0">
            <a:spAutoFit/>
          </a:bodyPr>
          <a:lstStyle/>
          <a:p>
            <a:pPr algn="ctr"/>
            <a:r>
              <a:rPr lang="en-US" dirty="0"/>
              <a:t>One-shot prompt</a:t>
            </a:r>
          </a:p>
        </p:txBody>
      </p:sp>
      <p:sp>
        <p:nvSpPr>
          <p:cNvPr id="11" name="Arrow: Right 10">
            <a:extLst>
              <a:ext uri="{FF2B5EF4-FFF2-40B4-BE49-F238E27FC236}">
                <a16:creationId xmlns:a16="http://schemas.microsoft.com/office/drawing/2014/main" id="{87AEA51F-C307-C0BF-0AE7-91D031281761}"/>
              </a:ext>
            </a:extLst>
          </p:cNvPr>
          <p:cNvSpPr/>
          <p:nvPr/>
        </p:nvSpPr>
        <p:spPr>
          <a:xfrm rot="10800000">
            <a:off x="8297498" y="2333247"/>
            <a:ext cx="441960"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81CF72A-7912-93FD-DB75-8EA5021C0AD0}"/>
              </a:ext>
            </a:extLst>
          </p:cNvPr>
          <p:cNvSpPr/>
          <p:nvPr/>
        </p:nvSpPr>
        <p:spPr>
          <a:xfrm>
            <a:off x="2989448" y="3886199"/>
            <a:ext cx="5097780" cy="25609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13" name="TextBox 12">
            <a:extLst>
              <a:ext uri="{FF2B5EF4-FFF2-40B4-BE49-F238E27FC236}">
                <a16:creationId xmlns:a16="http://schemas.microsoft.com/office/drawing/2014/main" id="{89D3869E-6A73-B7F5-D3A2-4A493287F563}"/>
              </a:ext>
            </a:extLst>
          </p:cNvPr>
          <p:cNvSpPr txBox="1"/>
          <p:nvPr/>
        </p:nvSpPr>
        <p:spPr>
          <a:xfrm>
            <a:off x="838200" y="4437010"/>
            <a:ext cx="1470660" cy="646331"/>
          </a:xfrm>
          <a:prstGeom prst="rect">
            <a:avLst/>
          </a:prstGeom>
          <a:noFill/>
          <a:ln>
            <a:solidFill>
              <a:schemeClr val="tx1"/>
            </a:solidFill>
            <a:prstDash val="lgDash"/>
          </a:ln>
        </p:spPr>
        <p:txBody>
          <a:bodyPr wrap="square" rtlCol="0">
            <a:spAutoFit/>
          </a:bodyPr>
          <a:lstStyle/>
          <a:p>
            <a:pPr algn="ctr"/>
            <a:r>
              <a:rPr lang="en-US" dirty="0"/>
              <a:t>LLM’s response</a:t>
            </a:r>
          </a:p>
        </p:txBody>
      </p:sp>
      <p:sp>
        <p:nvSpPr>
          <p:cNvPr id="14" name="Arrow: Right 13">
            <a:extLst>
              <a:ext uri="{FF2B5EF4-FFF2-40B4-BE49-F238E27FC236}">
                <a16:creationId xmlns:a16="http://schemas.microsoft.com/office/drawing/2014/main" id="{36B57A8B-9B20-0918-B4BB-53A0396B1B51}"/>
              </a:ext>
            </a:extLst>
          </p:cNvPr>
          <p:cNvSpPr/>
          <p:nvPr/>
        </p:nvSpPr>
        <p:spPr>
          <a:xfrm>
            <a:off x="2395361" y="4577614"/>
            <a:ext cx="441960"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561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A9BD1-4531-2104-26E0-DC4FB3294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8818D-9410-90D3-0948-18087AD54388}"/>
              </a:ext>
            </a:extLst>
          </p:cNvPr>
          <p:cNvSpPr>
            <a:spLocks noGrp="1"/>
          </p:cNvSpPr>
          <p:nvPr>
            <p:ph type="title"/>
          </p:nvPr>
        </p:nvSpPr>
        <p:spPr/>
        <p:txBody>
          <a:bodyPr/>
          <a:lstStyle/>
          <a:p>
            <a:r>
              <a:rPr lang="en-US" dirty="0"/>
              <a:t>LLM Replicable?</a:t>
            </a:r>
          </a:p>
        </p:txBody>
      </p:sp>
      <p:pic>
        <p:nvPicPr>
          <p:cNvPr id="3" name="Picture 2">
            <a:extLst>
              <a:ext uri="{FF2B5EF4-FFF2-40B4-BE49-F238E27FC236}">
                <a16:creationId xmlns:a16="http://schemas.microsoft.com/office/drawing/2014/main" id="{9C65D9D8-77DC-8B4B-C835-A5093AA84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5" name="Content Placeholder 4">
            <a:extLst>
              <a:ext uri="{FF2B5EF4-FFF2-40B4-BE49-F238E27FC236}">
                <a16:creationId xmlns:a16="http://schemas.microsoft.com/office/drawing/2014/main" id="{4DB0F3FA-7B84-02AD-D394-D637B010EC53}"/>
              </a:ext>
            </a:extLst>
          </p:cNvPr>
          <p:cNvSpPr>
            <a:spLocks noGrp="1"/>
          </p:cNvSpPr>
          <p:nvPr>
            <p:ph idx="1"/>
          </p:nvPr>
        </p:nvSpPr>
        <p:spPr/>
        <p:txBody>
          <a:bodyPr/>
          <a:lstStyle/>
          <a:p>
            <a:r>
              <a:rPr lang="en-US" dirty="0"/>
              <a:t>We also need to determine if the results of LLMs can be replicable</a:t>
            </a:r>
          </a:p>
          <a:p>
            <a:pPr lvl="1"/>
            <a:r>
              <a:rPr lang="en-US" dirty="0"/>
              <a:t>Replicating and reproducing research results is a cornerstone of the scientific process [1]</a:t>
            </a:r>
          </a:p>
        </p:txBody>
      </p:sp>
      <p:sp>
        <p:nvSpPr>
          <p:cNvPr id="6" name="TextBox 5">
            <a:extLst>
              <a:ext uri="{FF2B5EF4-FFF2-40B4-BE49-F238E27FC236}">
                <a16:creationId xmlns:a16="http://schemas.microsoft.com/office/drawing/2014/main" id="{70654DB6-DAF4-96F2-930F-8F2B5EB40B00}"/>
              </a:ext>
            </a:extLst>
          </p:cNvPr>
          <p:cNvSpPr txBox="1"/>
          <p:nvPr/>
        </p:nvSpPr>
        <p:spPr>
          <a:xfrm>
            <a:off x="838200" y="5481675"/>
            <a:ext cx="10604296" cy="307777"/>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National Academies of Sciences, Engineering, and Medicine. 2019. Reproducibility and Replicability in Science. The National Academies Press.</a:t>
            </a:r>
          </a:p>
        </p:txBody>
      </p:sp>
    </p:spTree>
    <p:extLst>
      <p:ext uri="{BB962C8B-B14F-4D97-AF65-F5344CB8AC3E}">
        <p14:creationId xmlns:p14="http://schemas.microsoft.com/office/powerpoint/2010/main" val="386316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E1769-DBCB-5100-8CE3-8F2DB15E8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E4BE1-B183-9B07-94A7-A4AF5C243571}"/>
              </a:ext>
            </a:extLst>
          </p:cNvPr>
          <p:cNvSpPr>
            <a:spLocks noGrp="1"/>
          </p:cNvSpPr>
          <p:nvPr>
            <p:ph type="title"/>
          </p:nvPr>
        </p:nvSpPr>
        <p:spPr/>
        <p:txBody>
          <a:bodyPr/>
          <a:lstStyle/>
          <a:p>
            <a:r>
              <a:rPr lang="en-US" dirty="0"/>
              <a:t>Domain: </a:t>
            </a:r>
            <a:r>
              <a:rPr lang="en-US" b="0" i="0" dirty="0">
                <a:solidFill>
                  <a:srgbClr val="222222"/>
                </a:solidFill>
                <a:effectLst/>
                <a:latin typeface="Helvetica" panose="020B0604020202020204" pitchFamily="34" charset="0"/>
              </a:rPr>
              <a:t>ChatGPT4PCG</a:t>
            </a:r>
            <a:endParaRPr lang="en-US" dirty="0"/>
          </a:p>
        </p:txBody>
      </p:sp>
      <p:pic>
        <p:nvPicPr>
          <p:cNvPr id="3" name="Picture 2">
            <a:extLst>
              <a:ext uri="{FF2B5EF4-FFF2-40B4-BE49-F238E27FC236}">
                <a16:creationId xmlns:a16="http://schemas.microsoft.com/office/drawing/2014/main" id="{AE7C2279-52E7-B380-05DE-A3AC86044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5" name="Content Placeholder 4">
            <a:extLst>
              <a:ext uri="{FF2B5EF4-FFF2-40B4-BE49-F238E27FC236}">
                <a16:creationId xmlns:a16="http://schemas.microsoft.com/office/drawing/2014/main" id="{9FAF84C3-FFE6-2EBD-00A4-799EBADA4B56}"/>
              </a:ext>
            </a:extLst>
          </p:cNvPr>
          <p:cNvSpPr>
            <a:spLocks noGrp="1"/>
          </p:cNvSpPr>
          <p:nvPr>
            <p:ph idx="1"/>
          </p:nvPr>
        </p:nvSpPr>
        <p:spPr>
          <a:xfrm>
            <a:off x="838200" y="1569720"/>
            <a:ext cx="10515600" cy="4607243"/>
          </a:xfrm>
        </p:spPr>
        <p:txBody>
          <a:bodyPr/>
          <a:lstStyle/>
          <a:p>
            <a:r>
              <a:rPr lang="en-US" b="0" i="0" dirty="0">
                <a:solidFill>
                  <a:srgbClr val="222222"/>
                </a:solidFill>
                <a:effectLst/>
                <a:latin typeface="Helvetica" panose="020B0604020202020204" pitchFamily="34" charset="0"/>
              </a:rPr>
              <a:t>The 1</a:t>
            </a:r>
            <a:r>
              <a:rPr lang="en-US" b="0" i="0" baseline="30000" dirty="0">
                <a:solidFill>
                  <a:srgbClr val="222222"/>
                </a:solidFill>
                <a:effectLst/>
                <a:latin typeface="Helvetica" panose="020B0604020202020204" pitchFamily="34" charset="0"/>
              </a:rPr>
              <a:t>st</a:t>
            </a:r>
            <a:r>
              <a:rPr lang="en-US" b="0" i="0" dirty="0">
                <a:solidFill>
                  <a:srgbClr val="222222"/>
                </a:solidFill>
                <a:effectLst/>
                <a:latin typeface="Helvetica" panose="020B0604020202020204" pitchFamily="34" charset="0"/>
              </a:rPr>
              <a:t> ChatGPT4PCG competition held at IEEE Conference on Games 2023</a:t>
            </a:r>
          </a:p>
        </p:txBody>
      </p:sp>
      <p:pic>
        <p:nvPicPr>
          <p:cNvPr id="4" name="Content Placeholder 4" descr="A screenshot of a game&#10;&#10;Description automatically generated">
            <a:extLst>
              <a:ext uri="{FF2B5EF4-FFF2-40B4-BE49-F238E27FC236}">
                <a16:creationId xmlns:a16="http://schemas.microsoft.com/office/drawing/2014/main" id="{602A3F26-CC88-2F2E-FA75-A0D22F501FE6}"/>
              </a:ext>
            </a:extLst>
          </p:cNvPr>
          <p:cNvPicPr>
            <a:picLocks noChangeAspect="1"/>
          </p:cNvPicPr>
          <p:nvPr/>
        </p:nvPicPr>
        <p:blipFill>
          <a:blip r:embed="rId4"/>
          <a:stretch>
            <a:fillRect/>
          </a:stretch>
        </p:blipFill>
        <p:spPr>
          <a:xfrm>
            <a:off x="2445992" y="2539476"/>
            <a:ext cx="7300016" cy="3637487"/>
          </a:xfrm>
          <a:prstGeom prst="rect">
            <a:avLst/>
          </a:prstGeom>
        </p:spPr>
      </p:pic>
    </p:spTree>
    <p:extLst>
      <p:ext uri="{BB962C8B-B14F-4D97-AF65-F5344CB8AC3E}">
        <p14:creationId xmlns:p14="http://schemas.microsoft.com/office/powerpoint/2010/main" val="3517116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661C8-B508-7128-09AB-655E35246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EF6E9-DC5A-8A0B-AFD9-F667F573DA36}"/>
              </a:ext>
            </a:extLst>
          </p:cNvPr>
          <p:cNvSpPr>
            <a:spLocks noGrp="1"/>
          </p:cNvSpPr>
          <p:nvPr>
            <p:ph type="title"/>
          </p:nvPr>
        </p:nvSpPr>
        <p:spPr/>
        <p:txBody>
          <a:bodyPr/>
          <a:lstStyle/>
          <a:p>
            <a:r>
              <a:rPr lang="en-US" dirty="0"/>
              <a:t>generality</a:t>
            </a:r>
          </a:p>
        </p:txBody>
      </p:sp>
      <p:sp>
        <p:nvSpPr>
          <p:cNvPr id="3" name="Content Placeholder 2">
            <a:extLst>
              <a:ext uri="{FF2B5EF4-FFF2-40B4-BE49-F238E27FC236}">
                <a16:creationId xmlns:a16="http://schemas.microsoft.com/office/drawing/2014/main" id="{87EEC610-EB15-C0DA-0DD0-1C7FD240E70B}"/>
              </a:ext>
            </a:extLst>
          </p:cNvPr>
          <p:cNvSpPr>
            <a:spLocks noGrp="1"/>
          </p:cNvSpPr>
          <p:nvPr>
            <p:ph idx="1"/>
          </p:nvPr>
        </p:nvSpPr>
        <p:spPr/>
        <p:txBody>
          <a:bodyPr/>
          <a:lstStyle/>
          <a:p>
            <a:r>
              <a:rPr lang="en-US" dirty="0"/>
              <a:t>The goal of reaching generality was there from the beginning of the field of AI</a:t>
            </a:r>
          </a:p>
        </p:txBody>
      </p:sp>
      <p:pic>
        <p:nvPicPr>
          <p:cNvPr id="4" name="Picture 3">
            <a:extLst>
              <a:ext uri="{FF2B5EF4-FFF2-40B4-BE49-F238E27FC236}">
                <a16:creationId xmlns:a16="http://schemas.microsoft.com/office/drawing/2014/main" id="{91B9DDA5-AD59-9529-BC1C-620B51014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815066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CD439-FF49-3819-7B09-44A7B1DB5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7B05B-5612-E2AA-D951-D1FC29E2CBBD}"/>
              </a:ext>
            </a:extLst>
          </p:cNvPr>
          <p:cNvSpPr>
            <a:spLocks noGrp="1"/>
          </p:cNvSpPr>
          <p:nvPr>
            <p:ph type="title"/>
          </p:nvPr>
        </p:nvSpPr>
        <p:spPr/>
        <p:txBody>
          <a:bodyPr/>
          <a:lstStyle/>
          <a:p>
            <a:r>
              <a:rPr lang="en-US" dirty="0"/>
              <a:t>Domain: </a:t>
            </a:r>
            <a:r>
              <a:rPr lang="en-US" b="0" i="0" dirty="0">
                <a:solidFill>
                  <a:srgbClr val="222222"/>
                </a:solidFill>
                <a:effectLst/>
                <a:latin typeface="Helvetica" panose="020B0604020202020204" pitchFamily="34" charset="0"/>
              </a:rPr>
              <a:t>ChatGPT4PCG</a:t>
            </a:r>
            <a:endParaRPr lang="en-US" dirty="0"/>
          </a:p>
        </p:txBody>
      </p:sp>
      <p:pic>
        <p:nvPicPr>
          <p:cNvPr id="3" name="Picture 2">
            <a:extLst>
              <a:ext uri="{FF2B5EF4-FFF2-40B4-BE49-F238E27FC236}">
                <a16:creationId xmlns:a16="http://schemas.microsoft.com/office/drawing/2014/main" id="{8CC27057-F80F-011A-4FC6-670CAA28C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5" name="Content Placeholder 4">
            <a:extLst>
              <a:ext uri="{FF2B5EF4-FFF2-40B4-BE49-F238E27FC236}">
                <a16:creationId xmlns:a16="http://schemas.microsoft.com/office/drawing/2014/main" id="{F1738CD3-0AE4-523C-268F-67E8B6378196}"/>
              </a:ext>
            </a:extLst>
          </p:cNvPr>
          <p:cNvSpPr>
            <a:spLocks noGrp="1"/>
          </p:cNvSpPr>
          <p:nvPr>
            <p:ph idx="1"/>
          </p:nvPr>
        </p:nvSpPr>
        <p:spPr>
          <a:xfrm>
            <a:off x="838200" y="1569720"/>
            <a:ext cx="10515600" cy="4607243"/>
          </a:xfrm>
        </p:spPr>
        <p:txBody>
          <a:bodyPr/>
          <a:lstStyle/>
          <a:p>
            <a:r>
              <a:rPr lang="en-US" b="0" i="0" dirty="0">
                <a:solidFill>
                  <a:srgbClr val="222222"/>
                </a:solidFill>
                <a:effectLst/>
                <a:latin typeface="Helvetica" panose="020B0604020202020204" pitchFamily="34" charset="0"/>
              </a:rPr>
              <a:t>15 entries</a:t>
            </a:r>
          </a:p>
        </p:txBody>
      </p:sp>
    </p:spTree>
    <p:extLst>
      <p:ext uri="{BB962C8B-B14F-4D97-AF65-F5344CB8AC3E}">
        <p14:creationId xmlns:p14="http://schemas.microsoft.com/office/powerpoint/2010/main" val="904401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06785-5AB8-2361-59CB-FD457430C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7851F-E75D-CF13-D4F9-F30F536239A2}"/>
              </a:ext>
            </a:extLst>
          </p:cNvPr>
          <p:cNvSpPr>
            <a:spLocks noGrp="1"/>
          </p:cNvSpPr>
          <p:nvPr>
            <p:ph type="title"/>
          </p:nvPr>
        </p:nvSpPr>
        <p:spPr/>
        <p:txBody>
          <a:bodyPr/>
          <a:lstStyle/>
          <a:p>
            <a:r>
              <a:rPr lang="en-US" dirty="0"/>
              <a:t>Replication Experiment</a:t>
            </a:r>
          </a:p>
        </p:txBody>
      </p:sp>
      <p:sp>
        <p:nvSpPr>
          <p:cNvPr id="7" name="Content Placeholder 6">
            <a:extLst>
              <a:ext uri="{FF2B5EF4-FFF2-40B4-BE49-F238E27FC236}">
                <a16:creationId xmlns:a16="http://schemas.microsoft.com/office/drawing/2014/main" id="{B947A1E6-456C-7575-EC8C-79A2EFB6D506}"/>
              </a:ext>
            </a:extLst>
          </p:cNvPr>
          <p:cNvSpPr>
            <a:spLocks noGrp="1"/>
          </p:cNvSpPr>
          <p:nvPr>
            <p:ph idx="1"/>
          </p:nvPr>
        </p:nvSpPr>
        <p:spPr/>
        <p:txBody>
          <a:bodyPr>
            <a:normAutofit/>
          </a:bodyPr>
          <a:lstStyle/>
          <a:p>
            <a:r>
              <a:rPr lang="en-US" dirty="0"/>
              <a:t>Re-ran Competition: Is it possible for us to re-run the competition locally, later and get the same results?</a:t>
            </a:r>
          </a:p>
          <a:p>
            <a:pPr lvl="1"/>
            <a:r>
              <a:rPr lang="en-US" dirty="0"/>
              <a:t>Intuition: Randomization inherent in Sampling with Temperature</a:t>
            </a:r>
          </a:p>
          <a:p>
            <a:pPr lvl="2"/>
            <a:r>
              <a:rPr lang="en-US" dirty="0"/>
              <a:t>Sample Size of 𝑛 = 10 or 𝑛 = 100</a:t>
            </a:r>
          </a:p>
          <a:p>
            <a:pPr lvl="3"/>
            <a:r>
              <a:rPr lang="en-US" dirty="0"/>
              <a:t>ChatGPT responses per letter per prompt (i.e., 260 responses in total)</a:t>
            </a:r>
          </a:p>
          <a:p>
            <a:pPr lvl="3"/>
            <a:r>
              <a:rPr lang="en-US" dirty="0"/>
              <a:t>ChatGPT responses per letter per prompt (i.e., 2600 responses in total)</a:t>
            </a:r>
          </a:p>
        </p:txBody>
      </p:sp>
      <p:pic>
        <p:nvPicPr>
          <p:cNvPr id="3" name="Picture 2">
            <a:extLst>
              <a:ext uri="{FF2B5EF4-FFF2-40B4-BE49-F238E27FC236}">
                <a16:creationId xmlns:a16="http://schemas.microsoft.com/office/drawing/2014/main" id="{E04A2EE6-8084-4594-C161-354A3C3FD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456366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45B9C-5346-6DD1-509B-69A37362A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AAFE1-C72A-EC75-58D3-1C587E4A4F32}"/>
              </a:ext>
            </a:extLst>
          </p:cNvPr>
          <p:cNvSpPr>
            <a:spLocks noGrp="1"/>
          </p:cNvSpPr>
          <p:nvPr>
            <p:ph type="title"/>
          </p:nvPr>
        </p:nvSpPr>
        <p:spPr/>
        <p:txBody>
          <a:bodyPr/>
          <a:lstStyle/>
          <a:p>
            <a:r>
              <a:rPr lang="en-US" dirty="0"/>
              <a:t>Generalization Experiment</a:t>
            </a:r>
          </a:p>
        </p:txBody>
      </p:sp>
      <p:sp>
        <p:nvSpPr>
          <p:cNvPr id="3" name="Content Placeholder 2">
            <a:extLst>
              <a:ext uri="{FF2B5EF4-FFF2-40B4-BE49-F238E27FC236}">
                <a16:creationId xmlns:a16="http://schemas.microsoft.com/office/drawing/2014/main" id="{13B4F75B-B495-B599-1B98-0FE4B5402614}"/>
              </a:ext>
            </a:extLst>
          </p:cNvPr>
          <p:cNvSpPr>
            <a:spLocks noGrp="1"/>
          </p:cNvSpPr>
          <p:nvPr>
            <p:ph idx="1"/>
          </p:nvPr>
        </p:nvSpPr>
        <p:spPr/>
        <p:txBody>
          <a:bodyPr/>
          <a:lstStyle/>
          <a:p>
            <a:r>
              <a:rPr lang="en-US" dirty="0"/>
              <a:t>Zero-Shot </a:t>
            </a:r>
            <a:br>
              <a:rPr lang="en-US" dirty="0"/>
            </a:br>
            <a:r>
              <a:rPr lang="en-US" dirty="0"/>
              <a:t>Generalization</a:t>
            </a:r>
          </a:p>
        </p:txBody>
      </p:sp>
      <p:pic>
        <p:nvPicPr>
          <p:cNvPr id="4" name="Picture 3">
            <a:extLst>
              <a:ext uri="{FF2B5EF4-FFF2-40B4-BE49-F238E27FC236}">
                <a16:creationId xmlns:a16="http://schemas.microsoft.com/office/drawing/2014/main" id="{CAE858F5-CFB9-F512-6376-B464EEE3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495633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C04A2-5086-444E-93D7-B595170A8A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78AD4-5CB8-70D5-9CDB-1CB43BCA8D0E}"/>
              </a:ext>
            </a:extLst>
          </p:cNvPr>
          <p:cNvSpPr>
            <a:spLocks noGrp="1"/>
          </p:cNvSpPr>
          <p:nvPr>
            <p:ph type="title"/>
          </p:nvPr>
        </p:nvSpPr>
        <p:spPr/>
        <p:txBody>
          <a:bodyPr/>
          <a:lstStyle/>
          <a:p>
            <a:r>
              <a:rPr lang="en-US" dirty="0"/>
              <a:t>Generalization Experiment</a:t>
            </a:r>
          </a:p>
        </p:txBody>
      </p:sp>
      <p:sp>
        <p:nvSpPr>
          <p:cNvPr id="3" name="Content Placeholder 2">
            <a:extLst>
              <a:ext uri="{FF2B5EF4-FFF2-40B4-BE49-F238E27FC236}">
                <a16:creationId xmlns:a16="http://schemas.microsoft.com/office/drawing/2014/main" id="{0CCF9886-ADAC-BB58-A2BE-AE66CCC7080E}"/>
              </a:ext>
            </a:extLst>
          </p:cNvPr>
          <p:cNvSpPr>
            <a:spLocks noGrp="1"/>
          </p:cNvSpPr>
          <p:nvPr>
            <p:ph idx="1"/>
          </p:nvPr>
        </p:nvSpPr>
        <p:spPr/>
        <p:txBody>
          <a:bodyPr/>
          <a:lstStyle/>
          <a:p>
            <a:r>
              <a:rPr lang="en-US" dirty="0"/>
              <a:t>Zero-Shot </a:t>
            </a:r>
            <a:br>
              <a:rPr lang="en-US" dirty="0"/>
            </a:br>
            <a:r>
              <a:rPr lang="en-US" dirty="0"/>
              <a:t>Generalization</a:t>
            </a:r>
          </a:p>
        </p:txBody>
      </p:sp>
      <p:pic>
        <p:nvPicPr>
          <p:cNvPr id="4" name="Picture 3">
            <a:extLst>
              <a:ext uri="{FF2B5EF4-FFF2-40B4-BE49-F238E27FC236}">
                <a16:creationId xmlns:a16="http://schemas.microsoft.com/office/drawing/2014/main" id="{48B0CABA-9654-8D19-5A4A-5E3844E71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10" name="Rectangle 9">
            <a:extLst>
              <a:ext uri="{FF2B5EF4-FFF2-40B4-BE49-F238E27FC236}">
                <a16:creationId xmlns:a16="http://schemas.microsoft.com/office/drawing/2014/main" id="{6611CFAD-A6A8-726D-3718-1256F55ED657}"/>
              </a:ext>
            </a:extLst>
          </p:cNvPr>
          <p:cNvSpPr/>
          <p:nvPr/>
        </p:nvSpPr>
        <p:spPr>
          <a:xfrm>
            <a:off x="2371983" y="98490"/>
            <a:ext cx="7448034" cy="6661019"/>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FF2B5EF4-FFF2-40B4-BE49-F238E27FC236}">
                <a16:creationId xmlns:a16="http://schemas.microsoft.com/office/drawing/2014/main" id="{14B9342C-D576-0E2A-288E-EA77AB41BF67}"/>
              </a:ext>
            </a:extLst>
          </p:cNvPr>
          <p:cNvPicPr>
            <a:picLocks noChangeAspect="1"/>
          </p:cNvPicPr>
          <p:nvPr/>
        </p:nvPicPr>
        <p:blipFill>
          <a:blip r:embed="rId3"/>
          <a:stretch>
            <a:fillRect/>
          </a:stretch>
        </p:blipFill>
        <p:spPr>
          <a:xfrm>
            <a:off x="2487807" y="216453"/>
            <a:ext cx="2619128" cy="6501162"/>
          </a:xfrm>
          <a:prstGeom prst="rect">
            <a:avLst/>
          </a:prstGeom>
        </p:spPr>
      </p:pic>
      <p:pic>
        <p:nvPicPr>
          <p:cNvPr id="12" name="Picture 11">
            <a:extLst>
              <a:ext uri="{FF2B5EF4-FFF2-40B4-BE49-F238E27FC236}">
                <a16:creationId xmlns:a16="http://schemas.microsoft.com/office/drawing/2014/main" id="{38868DA0-9ED1-44A0-684E-945A9FBD634C}"/>
              </a:ext>
            </a:extLst>
          </p:cNvPr>
          <p:cNvPicPr>
            <a:picLocks noChangeAspect="1"/>
          </p:cNvPicPr>
          <p:nvPr/>
        </p:nvPicPr>
        <p:blipFill>
          <a:blip r:embed="rId4"/>
          <a:stretch>
            <a:fillRect/>
          </a:stretch>
        </p:blipFill>
        <p:spPr>
          <a:xfrm>
            <a:off x="6151069" y="3400126"/>
            <a:ext cx="3516130" cy="1461574"/>
          </a:xfrm>
          <a:prstGeom prst="rect">
            <a:avLst/>
          </a:prstGeom>
        </p:spPr>
      </p:pic>
      <p:cxnSp>
        <p:nvCxnSpPr>
          <p:cNvPr id="13" name="Straight Connector 12">
            <a:extLst>
              <a:ext uri="{FF2B5EF4-FFF2-40B4-BE49-F238E27FC236}">
                <a16:creationId xmlns:a16="http://schemas.microsoft.com/office/drawing/2014/main" id="{0145CB53-0A3D-F89C-D9E5-97B2E3EBAF50}"/>
              </a:ext>
            </a:extLst>
          </p:cNvPr>
          <p:cNvCxnSpPr>
            <a:cxnSpLocks/>
          </p:cNvCxnSpPr>
          <p:nvPr/>
        </p:nvCxnSpPr>
        <p:spPr>
          <a:xfrm flipH="1">
            <a:off x="5242839" y="4158767"/>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6109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9176D-D2B0-35E6-6A7E-EDFC515E5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A26ED-8FFD-8CE8-BBC0-19BE3506880A}"/>
              </a:ext>
            </a:extLst>
          </p:cNvPr>
          <p:cNvSpPr>
            <a:spLocks noGrp="1"/>
          </p:cNvSpPr>
          <p:nvPr>
            <p:ph type="title"/>
          </p:nvPr>
        </p:nvSpPr>
        <p:spPr/>
        <p:txBody>
          <a:bodyPr/>
          <a:lstStyle/>
          <a:p>
            <a:r>
              <a:rPr lang="en-US" dirty="0"/>
              <a:t>Generalization Experiment</a:t>
            </a:r>
          </a:p>
        </p:txBody>
      </p:sp>
      <p:sp>
        <p:nvSpPr>
          <p:cNvPr id="3" name="Content Placeholder 2">
            <a:extLst>
              <a:ext uri="{FF2B5EF4-FFF2-40B4-BE49-F238E27FC236}">
                <a16:creationId xmlns:a16="http://schemas.microsoft.com/office/drawing/2014/main" id="{8A4B9CE9-6D3A-FE21-A3B6-DCB016BDE245}"/>
              </a:ext>
            </a:extLst>
          </p:cNvPr>
          <p:cNvSpPr>
            <a:spLocks noGrp="1"/>
          </p:cNvSpPr>
          <p:nvPr>
            <p:ph idx="1"/>
          </p:nvPr>
        </p:nvSpPr>
        <p:spPr/>
        <p:txBody>
          <a:bodyPr/>
          <a:lstStyle/>
          <a:p>
            <a:r>
              <a:rPr lang="en-US" dirty="0"/>
              <a:t>One-Shot Generalization</a:t>
            </a:r>
          </a:p>
        </p:txBody>
      </p:sp>
      <p:pic>
        <p:nvPicPr>
          <p:cNvPr id="4" name="Picture 3">
            <a:extLst>
              <a:ext uri="{FF2B5EF4-FFF2-40B4-BE49-F238E27FC236}">
                <a16:creationId xmlns:a16="http://schemas.microsoft.com/office/drawing/2014/main" id="{3C5375E0-ADE5-B1A8-F9E6-AF130F60D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484156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FAB0B-9DF9-9080-7FCB-B318A9212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D6D32E-A96C-9659-A083-41B451CAE60F}"/>
              </a:ext>
            </a:extLst>
          </p:cNvPr>
          <p:cNvSpPr>
            <a:spLocks noGrp="1"/>
          </p:cNvSpPr>
          <p:nvPr>
            <p:ph type="title"/>
          </p:nvPr>
        </p:nvSpPr>
        <p:spPr/>
        <p:txBody>
          <a:bodyPr/>
          <a:lstStyle/>
          <a:p>
            <a:r>
              <a:rPr lang="en-US" dirty="0"/>
              <a:t>Generalization Experiment</a:t>
            </a:r>
          </a:p>
        </p:txBody>
      </p:sp>
      <p:sp>
        <p:nvSpPr>
          <p:cNvPr id="3" name="Content Placeholder 2">
            <a:extLst>
              <a:ext uri="{FF2B5EF4-FFF2-40B4-BE49-F238E27FC236}">
                <a16:creationId xmlns:a16="http://schemas.microsoft.com/office/drawing/2014/main" id="{55B87336-CC6B-D62B-0C6B-6379E07C9DE2}"/>
              </a:ext>
            </a:extLst>
          </p:cNvPr>
          <p:cNvSpPr>
            <a:spLocks noGrp="1"/>
          </p:cNvSpPr>
          <p:nvPr>
            <p:ph idx="1"/>
          </p:nvPr>
        </p:nvSpPr>
        <p:spPr/>
        <p:txBody>
          <a:bodyPr/>
          <a:lstStyle/>
          <a:p>
            <a:r>
              <a:rPr lang="en-US" dirty="0"/>
              <a:t>One-Shot Generalization</a:t>
            </a:r>
          </a:p>
        </p:txBody>
      </p:sp>
      <p:pic>
        <p:nvPicPr>
          <p:cNvPr id="4" name="Picture 3">
            <a:extLst>
              <a:ext uri="{FF2B5EF4-FFF2-40B4-BE49-F238E27FC236}">
                <a16:creationId xmlns:a16="http://schemas.microsoft.com/office/drawing/2014/main" id="{4847A5E7-5C48-57F0-3F1E-81BF07D8F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5" name="Rectangle 4">
            <a:extLst>
              <a:ext uri="{FF2B5EF4-FFF2-40B4-BE49-F238E27FC236}">
                <a16:creationId xmlns:a16="http://schemas.microsoft.com/office/drawing/2014/main" id="{1C5455F2-EDEF-400B-FC18-877B7C38BE01}"/>
              </a:ext>
            </a:extLst>
          </p:cNvPr>
          <p:cNvSpPr/>
          <p:nvPr/>
        </p:nvSpPr>
        <p:spPr>
          <a:xfrm>
            <a:off x="2371982" y="98491"/>
            <a:ext cx="7448034" cy="6661018"/>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F53FD23B-F35A-0B44-777F-5A5079DB23FE}"/>
              </a:ext>
            </a:extLst>
          </p:cNvPr>
          <p:cNvPicPr>
            <a:picLocks noChangeAspect="1"/>
          </p:cNvPicPr>
          <p:nvPr/>
        </p:nvPicPr>
        <p:blipFill>
          <a:blip r:embed="rId3"/>
          <a:stretch>
            <a:fillRect/>
          </a:stretch>
        </p:blipFill>
        <p:spPr>
          <a:xfrm>
            <a:off x="2487807" y="216453"/>
            <a:ext cx="2619128" cy="6501162"/>
          </a:xfrm>
          <a:prstGeom prst="rect">
            <a:avLst/>
          </a:prstGeom>
        </p:spPr>
      </p:pic>
      <p:cxnSp>
        <p:nvCxnSpPr>
          <p:cNvPr id="7" name="Straight Connector 6">
            <a:extLst>
              <a:ext uri="{FF2B5EF4-FFF2-40B4-BE49-F238E27FC236}">
                <a16:creationId xmlns:a16="http://schemas.microsoft.com/office/drawing/2014/main" id="{4F1CA538-87A5-6F97-3F03-0F99F3D3079E}"/>
              </a:ext>
            </a:extLst>
          </p:cNvPr>
          <p:cNvCxnSpPr>
            <a:cxnSpLocks/>
          </p:cNvCxnSpPr>
          <p:nvPr/>
        </p:nvCxnSpPr>
        <p:spPr>
          <a:xfrm flipH="1">
            <a:off x="5242839" y="4158767"/>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5912431-FE2E-1258-0161-BC6585C45E4A}"/>
              </a:ext>
            </a:extLst>
          </p:cNvPr>
          <p:cNvPicPr>
            <a:picLocks noChangeAspect="1"/>
          </p:cNvPicPr>
          <p:nvPr/>
        </p:nvPicPr>
        <p:blipFill>
          <a:blip r:embed="rId4"/>
          <a:stretch>
            <a:fillRect/>
          </a:stretch>
        </p:blipFill>
        <p:spPr>
          <a:xfrm>
            <a:off x="6151068" y="1961855"/>
            <a:ext cx="3516129" cy="4192628"/>
          </a:xfrm>
          <a:prstGeom prst="rect">
            <a:avLst/>
          </a:prstGeom>
        </p:spPr>
      </p:pic>
      <p:sp>
        <p:nvSpPr>
          <p:cNvPr id="9" name="Rectangle 8">
            <a:extLst>
              <a:ext uri="{FF2B5EF4-FFF2-40B4-BE49-F238E27FC236}">
                <a16:creationId xmlns:a16="http://schemas.microsoft.com/office/drawing/2014/main" id="{FBD81437-05C0-54C5-A6E5-442FEFC5E8FD}"/>
              </a:ext>
            </a:extLst>
          </p:cNvPr>
          <p:cNvSpPr/>
          <p:nvPr/>
        </p:nvSpPr>
        <p:spPr>
          <a:xfrm>
            <a:off x="6095999" y="3604260"/>
            <a:ext cx="3608193" cy="21335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Tree>
    <p:extLst>
      <p:ext uri="{BB962C8B-B14F-4D97-AF65-F5344CB8AC3E}">
        <p14:creationId xmlns:p14="http://schemas.microsoft.com/office/powerpoint/2010/main" val="1986050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90BE-3C71-6450-F029-993CAF41A24A}"/>
              </a:ext>
            </a:extLst>
          </p:cNvPr>
          <p:cNvSpPr>
            <a:spLocks noGrp="1"/>
          </p:cNvSpPr>
          <p:nvPr>
            <p:ph type="title"/>
          </p:nvPr>
        </p:nvSpPr>
        <p:spPr/>
        <p:txBody>
          <a:bodyPr/>
          <a:lstStyle/>
          <a:p>
            <a:r>
              <a:rPr lang="en-US" dirty="0"/>
              <a:t>Results: Replication</a:t>
            </a:r>
          </a:p>
        </p:txBody>
      </p:sp>
      <p:pic>
        <p:nvPicPr>
          <p:cNvPr id="5" name="Content Placeholder 4" descr="A table with numbers and text&#10;&#10;Description automatically generated">
            <a:extLst>
              <a:ext uri="{FF2B5EF4-FFF2-40B4-BE49-F238E27FC236}">
                <a16:creationId xmlns:a16="http://schemas.microsoft.com/office/drawing/2014/main" id="{6E135258-C324-D0A8-F629-2628E3669977}"/>
              </a:ext>
            </a:extLst>
          </p:cNvPr>
          <p:cNvPicPr>
            <a:picLocks noGrp="1" noChangeAspect="1"/>
          </p:cNvPicPr>
          <p:nvPr>
            <p:ph idx="1"/>
          </p:nvPr>
        </p:nvPicPr>
        <p:blipFill>
          <a:blip r:embed="rId2"/>
          <a:stretch>
            <a:fillRect/>
          </a:stretch>
        </p:blipFill>
        <p:spPr>
          <a:xfrm>
            <a:off x="6649278" y="1142505"/>
            <a:ext cx="5103563" cy="4351338"/>
          </a:xfrm>
        </p:spPr>
      </p:pic>
      <p:sp>
        <p:nvSpPr>
          <p:cNvPr id="3" name="Content Placeholder 2">
            <a:extLst>
              <a:ext uri="{FF2B5EF4-FFF2-40B4-BE49-F238E27FC236}">
                <a16:creationId xmlns:a16="http://schemas.microsoft.com/office/drawing/2014/main" id="{4F029DAC-ACB6-9CA3-F1FB-B057155153D5}"/>
              </a:ext>
            </a:extLst>
          </p:cNvPr>
          <p:cNvSpPr txBox="1">
            <a:spLocks/>
          </p:cNvSpPr>
          <p:nvPr/>
        </p:nvSpPr>
        <p:spPr>
          <a:xfrm>
            <a:off x="838200" y="1825625"/>
            <a:ext cx="58110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results are mostly replicable  </a:t>
            </a:r>
          </a:p>
          <a:p>
            <a:pPr lvl="1"/>
            <a:r>
              <a:rPr lang="en-US" sz="1600" dirty="0"/>
              <a:t>N=10 is sufficient</a:t>
            </a:r>
          </a:p>
          <a:p>
            <a:r>
              <a:rPr lang="en-US" sz="2000" dirty="0"/>
              <a:t>Some prompts did exceptionally well, but why?</a:t>
            </a:r>
          </a:p>
        </p:txBody>
      </p:sp>
      <p:pic>
        <p:nvPicPr>
          <p:cNvPr id="4" name="Picture 3">
            <a:extLst>
              <a:ext uri="{FF2B5EF4-FFF2-40B4-BE49-F238E27FC236}">
                <a16:creationId xmlns:a16="http://schemas.microsoft.com/office/drawing/2014/main" id="{5F706CE5-8023-70D5-9860-3E704918A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5298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90120-83E1-180F-ECE7-64340B7A3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259ED-2C9B-2D18-062B-4E8E2F13D26A}"/>
              </a:ext>
            </a:extLst>
          </p:cNvPr>
          <p:cNvSpPr>
            <a:spLocks noGrp="1"/>
          </p:cNvSpPr>
          <p:nvPr>
            <p:ph type="title"/>
          </p:nvPr>
        </p:nvSpPr>
        <p:spPr/>
        <p:txBody>
          <a:bodyPr/>
          <a:lstStyle/>
          <a:p>
            <a:r>
              <a:rPr lang="en-US" dirty="0"/>
              <a:t>Results: Replication</a:t>
            </a:r>
          </a:p>
        </p:txBody>
      </p:sp>
      <p:pic>
        <p:nvPicPr>
          <p:cNvPr id="5" name="Content Placeholder 4" descr="A table with numbers and text&#10;&#10;Description automatically generated">
            <a:extLst>
              <a:ext uri="{FF2B5EF4-FFF2-40B4-BE49-F238E27FC236}">
                <a16:creationId xmlns:a16="http://schemas.microsoft.com/office/drawing/2014/main" id="{D76B4677-B8D9-4B15-C81F-51EA7CE996F1}"/>
              </a:ext>
            </a:extLst>
          </p:cNvPr>
          <p:cNvPicPr>
            <a:picLocks noGrp="1" noChangeAspect="1"/>
          </p:cNvPicPr>
          <p:nvPr>
            <p:ph idx="1"/>
          </p:nvPr>
        </p:nvPicPr>
        <p:blipFill>
          <a:blip r:embed="rId2"/>
          <a:stretch>
            <a:fillRect/>
          </a:stretch>
        </p:blipFill>
        <p:spPr>
          <a:xfrm>
            <a:off x="6649278" y="1142505"/>
            <a:ext cx="5103563" cy="4351338"/>
          </a:xfrm>
        </p:spPr>
      </p:pic>
      <p:sp>
        <p:nvSpPr>
          <p:cNvPr id="3" name="Content Placeholder 2">
            <a:extLst>
              <a:ext uri="{FF2B5EF4-FFF2-40B4-BE49-F238E27FC236}">
                <a16:creationId xmlns:a16="http://schemas.microsoft.com/office/drawing/2014/main" id="{60262CB9-B85F-50C3-E969-DCA0D90D02FB}"/>
              </a:ext>
            </a:extLst>
          </p:cNvPr>
          <p:cNvSpPr txBox="1">
            <a:spLocks/>
          </p:cNvSpPr>
          <p:nvPr/>
        </p:nvSpPr>
        <p:spPr>
          <a:xfrm>
            <a:off x="838200" y="1825625"/>
            <a:ext cx="58110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results suggest that the differences in ranking are caused by a difference in the responses generated by ChatGPT.</a:t>
            </a:r>
          </a:p>
          <a:p>
            <a:endParaRPr lang="en-US" sz="2000" dirty="0"/>
          </a:p>
          <a:p>
            <a:endParaRPr lang="en-US" sz="2000" dirty="0"/>
          </a:p>
        </p:txBody>
      </p:sp>
      <p:pic>
        <p:nvPicPr>
          <p:cNvPr id="4" name="Picture 3">
            <a:extLst>
              <a:ext uri="{FF2B5EF4-FFF2-40B4-BE49-F238E27FC236}">
                <a16:creationId xmlns:a16="http://schemas.microsoft.com/office/drawing/2014/main" id="{F8295DF3-3144-1B5C-8A83-3A181DDB5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6" name="Rectangle 5">
            <a:extLst>
              <a:ext uri="{FF2B5EF4-FFF2-40B4-BE49-F238E27FC236}">
                <a16:creationId xmlns:a16="http://schemas.microsoft.com/office/drawing/2014/main" id="{13B04F8F-32C8-D411-61CB-043865657D15}"/>
              </a:ext>
            </a:extLst>
          </p:cNvPr>
          <p:cNvSpPr/>
          <p:nvPr/>
        </p:nvSpPr>
        <p:spPr>
          <a:xfrm>
            <a:off x="6890888" y="2468068"/>
            <a:ext cx="4699132" cy="45039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Tree>
    <p:extLst>
      <p:ext uri="{BB962C8B-B14F-4D97-AF65-F5344CB8AC3E}">
        <p14:creationId xmlns:p14="http://schemas.microsoft.com/office/powerpoint/2010/main" val="1096992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16A5A-5B58-3F3A-742B-5F8ED6AF6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9E2CC9-933B-87B6-3C28-E5A5EB34BBC2}"/>
              </a:ext>
            </a:extLst>
          </p:cNvPr>
          <p:cNvSpPr>
            <a:spLocks noGrp="1"/>
          </p:cNvSpPr>
          <p:nvPr>
            <p:ph type="title"/>
          </p:nvPr>
        </p:nvSpPr>
        <p:spPr/>
        <p:txBody>
          <a:bodyPr/>
          <a:lstStyle/>
          <a:p>
            <a:r>
              <a:rPr lang="en-US" dirty="0"/>
              <a:t>Results: Replication</a:t>
            </a:r>
          </a:p>
        </p:txBody>
      </p:sp>
      <p:pic>
        <p:nvPicPr>
          <p:cNvPr id="5" name="Content Placeholder 4" descr="A table with numbers and text&#10;&#10;Description automatically generated">
            <a:extLst>
              <a:ext uri="{FF2B5EF4-FFF2-40B4-BE49-F238E27FC236}">
                <a16:creationId xmlns:a16="http://schemas.microsoft.com/office/drawing/2014/main" id="{35647F49-E7B7-8222-F6D7-01ACA56E2B6F}"/>
              </a:ext>
            </a:extLst>
          </p:cNvPr>
          <p:cNvPicPr>
            <a:picLocks noGrp="1" noChangeAspect="1"/>
          </p:cNvPicPr>
          <p:nvPr>
            <p:ph idx="1"/>
          </p:nvPr>
        </p:nvPicPr>
        <p:blipFill>
          <a:blip r:embed="rId2"/>
          <a:stretch>
            <a:fillRect/>
          </a:stretch>
        </p:blipFill>
        <p:spPr>
          <a:xfrm>
            <a:off x="6649278" y="1142505"/>
            <a:ext cx="5103563" cy="4351338"/>
          </a:xfrm>
        </p:spPr>
      </p:pic>
      <p:sp>
        <p:nvSpPr>
          <p:cNvPr id="3" name="Content Placeholder 2">
            <a:extLst>
              <a:ext uri="{FF2B5EF4-FFF2-40B4-BE49-F238E27FC236}">
                <a16:creationId xmlns:a16="http://schemas.microsoft.com/office/drawing/2014/main" id="{8663869B-5A86-FDA5-35E6-1BA1E0B1A1B1}"/>
              </a:ext>
            </a:extLst>
          </p:cNvPr>
          <p:cNvSpPr txBox="1">
            <a:spLocks/>
          </p:cNvSpPr>
          <p:nvPr/>
        </p:nvSpPr>
        <p:spPr>
          <a:xfrm>
            <a:off x="838200" y="1825625"/>
            <a:ext cx="58110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results suggest that the differences in ranking are caused by a difference in the responses generated by ChatGPT.</a:t>
            </a:r>
          </a:p>
          <a:p>
            <a:r>
              <a:rPr lang="en-US" sz="2000" dirty="0"/>
              <a:t>LLMs can be sensitive to the exact wording in a prompt, and responses to a prompt are likely to vary between LLMs and even between different versions of the same LLM.</a:t>
            </a:r>
          </a:p>
          <a:p>
            <a:endParaRPr lang="en-US" sz="2000" dirty="0"/>
          </a:p>
        </p:txBody>
      </p:sp>
      <p:pic>
        <p:nvPicPr>
          <p:cNvPr id="4" name="Picture 3">
            <a:extLst>
              <a:ext uri="{FF2B5EF4-FFF2-40B4-BE49-F238E27FC236}">
                <a16:creationId xmlns:a16="http://schemas.microsoft.com/office/drawing/2014/main" id="{60AE6431-0D7B-C444-4F9A-90CAC417F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6" name="Rectangle 5">
            <a:extLst>
              <a:ext uri="{FF2B5EF4-FFF2-40B4-BE49-F238E27FC236}">
                <a16:creationId xmlns:a16="http://schemas.microsoft.com/office/drawing/2014/main" id="{C50DE520-01A5-609C-A6F3-E1468739E038}"/>
              </a:ext>
            </a:extLst>
          </p:cNvPr>
          <p:cNvSpPr/>
          <p:nvPr/>
        </p:nvSpPr>
        <p:spPr>
          <a:xfrm>
            <a:off x="6890888" y="2468068"/>
            <a:ext cx="4699132" cy="45039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Tree>
    <p:extLst>
      <p:ext uri="{BB962C8B-B14F-4D97-AF65-F5344CB8AC3E}">
        <p14:creationId xmlns:p14="http://schemas.microsoft.com/office/powerpoint/2010/main" val="272508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A5FD8-E62F-AADE-49A5-99E0835FB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2F560-0352-CE4D-A564-A552DBF0A8C8}"/>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E288BDE8-71DD-CFFF-4107-2D1418335A83}"/>
              </a:ext>
            </a:extLst>
          </p:cNvPr>
          <p:cNvSpPr>
            <a:spLocks noGrp="1"/>
          </p:cNvSpPr>
          <p:nvPr>
            <p:ph idx="1"/>
          </p:nvPr>
        </p:nvSpPr>
        <p:spPr>
          <a:xfrm>
            <a:off x="838200" y="1825625"/>
            <a:ext cx="5052060" cy="4351338"/>
          </a:xfrm>
        </p:spPr>
        <p:txBody>
          <a:bodyPr/>
          <a:lstStyle/>
          <a:p>
            <a:r>
              <a:rPr lang="en-US" dirty="0"/>
              <a:t>Zero-Shot</a:t>
            </a:r>
          </a:p>
          <a:p>
            <a:pPr lvl="1"/>
            <a:r>
              <a:rPr lang="en-US" dirty="0"/>
              <a:t>most prompts’ performance is reduced significantly</a:t>
            </a:r>
          </a:p>
        </p:txBody>
      </p:sp>
      <p:pic>
        <p:nvPicPr>
          <p:cNvPr id="4" name="Picture 3">
            <a:extLst>
              <a:ext uri="{FF2B5EF4-FFF2-40B4-BE49-F238E27FC236}">
                <a16:creationId xmlns:a16="http://schemas.microsoft.com/office/drawing/2014/main" id="{80284F03-C3BF-C9A7-EFDB-8054947F2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7" name="Picture 6">
            <a:extLst>
              <a:ext uri="{FF2B5EF4-FFF2-40B4-BE49-F238E27FC236}">
                <a16:creationId xmlns:a16="http://schemas.microsoft.com/office/drawing/2014/main" id="{449F4EDE-2BF7-05B7-713F-2B1819F17B42}"/>
              </a:ext>
            </a:extLst>
          </p:cNvPr>
          <p:cNvPicPr>
            <a:picLocks noChangeAspect="1"/>
          </p:cNvPicPr>
          <p:nvPr/>
        </p:nvPicPr>
        <p:blipFill>
          <a:blip r:embed="rId3"/>
          <a:stretch>
            <a:fillRect/>
          </a:stretch>
        </p:blipFill>
        <p:spPr>
          <a:xfrm>
            <a:off x="5829300" y="1593558"/>
            <a:ext cx="5608608" cy="4129273"/>
          </a:xfrm>
          <a:prstGeom prst="rect">
            <a:avLst/>
          </a:prstGeom>
        </p:spPr>
      </p:pic>
    </p:spTree>
    <p:extLst>
      <p:ext uri="{BB962C8B-B14F-4D97-AF65-F5344CB8AC3E}">
        <p14:creationId xmlns:p14="http://schemas.microsoft.com/office/powerpoint/2010/main" val="258821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90F-BD99-E3FD-228A-CB0C05413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DBED6-9111-5D98-1385-87F7AF3A560C}"/>
              </a:ext>
            </a:extLst>
          </p:cNvPr>
          <p:cNvSpPr>
            <a:spLocks noGrp="1"/>
          </p:cNvSpPr>
          <p:nvPr>
            <p:ph type="title"/>
          </p:nvPr>
        </p:nvSpPr>
        <p:spPr/>
        <p:txBody>
          <a:bodyPr/>
          <a:lstStyle/>
          <a:p>
            <a:r>
              <a:rPr lang="en-US" dirty="0"/>
              <a:t>The promise of “AI”</a:t>
            </a:r>
          </a:p>
        </p:txBody>
      </p:sp>
      <p:sp>
        <p:nvSpPr>
          <p:cNvPr id="3" name="Content Placeholder 2">
            <a:extLst>
              <a:ext uri="{FF2B5EF4-FFF2-40B4-BE49-F238E27FC236}">
                <a16:creationId xmlns:a16="http://schemas.microsoft.com/office/drawing/2014/main" id="{DDAFDDFA-D7A7-CB60-1CC8-43AD1A89257F}"/>
              </a:ext>
            </a:extLst>
          </p:cNvPr>
          <p:cNvSpPr>
            <a:spLocks noGrp="1"/>
          </p:cNvSpPr>
          <p:nvPr>
            <p:ph idx="1"/>
          </p:nvPr>
        </p:nvSpPr>
        <p:spPr/>
        <p:txBody>
          <a:bodyPr/>
          <a:lstStyle/>
          <a:p>
            <a:r>
              <a:rPr lang="en-US" sz="2400" b="0" i="0" u="none" strike="noStrike" dirty="0">
                <a:solidFill>
                  <a:srgbClr val="000000"/>
                </a:solidFill>
                <a:effectLst/>
                <a:latin typeface="Arial" panose="020B0604020202020204" pitchFamily="34" charset="0"/>
              </a:rPr>
              <a:t>The </a:t>
            </a:r>
            <a:r>
              <a:rPr lang="en-US" sz="2400" b="0" i="0" u="sng" dirty="0">
                <a:solidFill>
                  <a:srgbClr val="000000"/>
                </a:solidFill>
                <a:effectLst/>
                <a:latin typeface="Arial" panose="020B0604020202020204" pitchFamily="34" charset="0"/>
              </a:rPr>
              <a:t>promise of the field of AI</a:t>
            </a:r>
            <a:r>
              <a:rPr lang="en-US" sz="2400" b="0" i="0" u="none" strike="noStrike" dirty="0">
                <a:solidFill>
                  <a:srgbClr val="000000"/>
                </a:solidFill>
                <a:effectLst/>
                <a:latin typeface="Arial" panose="020B0604020202020204" pitchFamily="34" charset="0"/>
              </a:rPr>
              <a:t>, spelled out explicitly at its inception in the </a:t>
            </a:r>
            <a:r>
              <a:rPr lang="en-US" sz="2400" b="1" i="1" u="none" strike="noStrike" dirty="0">
                <a:solidFill>
                  <a:srgbClr val="000000"/>
                </a:solidFill>
                <a:effectLst/>
                <a:latin typeface="Arial" panose="020B0604020202020204" pitchFamily="34" charset="0"/>
              </a:rPr>
              <a:t>1950s</a:t>
            </a:r>
            <a:r>
              <a:rPr lang="en-US" sz="2400" b="0" i="0" u="none" strike="noStrike" dirty="0">
                <a:solidFill>
                  <a:srgbClr val="000000"/>
                </a:solidFill>
                <a:effectLst/>
                <a:latin typeface="Arial" panose="020B0604020202020204" pitchFamily="34" charset="0"/>
              </a:rPr>
              <a:t> and repeated countless times since, </a:t>
            </a:r>
            <a:r>
              <a:rPr lang="en-US" sz="2400" b="0" i="0" u="sng" dirty="0">
                <a:solidFill>
                  <a:srgbClr val="000000"/>
                </a:solidFill>
                <a:effectLst/>
                <a:latin typeface="Arial" panose="020B0604020202020204" pitchFamily="34" charset="0"/>
              </a:rPr>
              <a:t>is to develop machines that possess intelligence comparable to that of humans</a:t>
            </a:r>
            <a:r>
              <a:rPr lang="en-US" sz="2400" b="0" i="0" u="none" strike="noStrike" dirty="0">
                <a:solidFill>
                  <a:srgbClr val="000000"/>
                </a:solidFill>
                <a:effectLst/>
                <a:latin typeface="Arial" panose="020B0604020202020204" pitchFamily="34" charset="0"/>
              </a:rPr>
              <a:t>. [Chollet, 2019]</a:t>
            </a:r>
          </a:p>
        </p:txBody>
      </p:sp>
      <p:pic>
        <p:nvPicPr>
          <p:cNvPr id="4" name="Picture 3">
            <a:extLst>
              <a:ext uri="{FF2B5EF4-FFF2-40B4-BE49-F238E27FC236}">
                <a16:creationId xmlns:a16="http://schemas.microsoft.com/office/drawing/2014/main" id="{F15E58E9-C8DD-9DCC-AAC8-A2A4D001D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38705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F13B7-15DF-FE7A-8471-14057BEC30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C47A7F-CEA8-D320-3791-AED5DD08B5B6}"/>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F2B28264-E62F-90D0-0EBC-1DAAD663F149}"/>
              </a:ext>
            </a:extLst>
          </p:cNvPr>
          <p:cNvSpPr>
            <a:spLocks noGrp="1"/>
          </p:cNvSpPr>
          <p:nvPr>
            <p:ph idx="1"/>
          </p:nvPr>
        </p:nvSpPr>
        <p:spPr>
          <a:xfrm>
            <a:off x="838200" y="1825625"/>
            <a:ext cx="5052060" cy="4351338"/>
          </a:xfrm>
        </p:spPr>
        <p:txBody>
          <a:bodyPr/>
          <a:lstStyle/>
          <a:p>
            <a:r>
              <a:rPr lang="en-US" dirty="0"/>
              <a:t>Zero-Shot</a:t>
            </a:r>
          </a:p>
          <a:p>
            <a:pPr lvl="1"/>
            <a:r>
              <a:rPr lang="en-US" dirty="0"/>
              <a:t>Interestingly, those prompts that basically were look-up tables ranked last</a:t>
            </a:r>
          </a:p>
          <a:p>
            <a:pPr lvl="2"/>
            <a:r>
              <a:rPr lang="en-US" dirty="0"/>
              <a:t>Why?</a:t>
            </a:r>
          </a:p>
        </p:txBody>
      </p:sp>
      <p:pic>
        <p:nvPicPr>
          <p:cNvPr id="4" name="Picture 3">
            <a:extLst>
              <a:ext uri="{FF2B5EF4-FFF2-40B4-BE49-F238E27FC236}">
                <a16:creationId xmlns:a16="http://schemas.microsoft.com/office/drawing/2014/main" id="{DE34F8F4-A991-4B6E-B046-E89AF3881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7" name="Picture 6">
            <a:extLst>
              <a:ext uri="{FF2B5EF4-FFF2-40B4-BE49-F238E27FC236}">
                <a16:creationId xmlns:a16="http://schemas.microsoft.com/office/drawing/2014/main" id="{23E15461-8146-A840-00AC-03276C5E9D3C}"/>
              </a:ext>
            </a:extLst>
          </p:cNvPr>
          <p:cNvPicPr>
            <a:picLocks noChangeAspect="1"/>
          </p:cNvPicPr>
          <p:nvPr/>
        </p:nvPicPr>
        <p:blipFill>
          <a:blip r:embed="rId3"/>
          <a:stretch>
            <a:fillRect/>
          </a:stretch>
        </p:blipFill>
        <p:spPr>
          <a:xfrm>
            <a:off x="5829300" y="1593558"/>
            <a:ext cx="5608608" cy="4129273"/>
          </a:xfrm>
          <a:prstGeom prst="rect">
            <a:avLst/>
          </a:prstGeom>
        </p:spPr>
      </p:pic>
      <p:sp>
        <p:nvSpPr>
          <p:cNvPr id="5" name="Rectangle 4">
            <a:extLst>
              <a:ext uri="{FF2B5EF4-FFF2-40B4-BE49-F238E27FC236}">
                <a16:creationId xmlns:a16="http://schemas.microsoft.com/office/drawing/2014/main" id="{2D46729C-9F22-05A3-9FF8-4381A71284A9}"/>
              </a:ext>
            </a:extLst>
          </p:cNvPr>
          <p:cNvSpPr/>
          <p:nvPr/>
        </p:nvSpPr>
        <p:spPr>
          <a:xfrm>
            <a:off x="5961248" y="5206815"/>
            <a:ext cx="4920112" cy="4852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Tree>
    <p:extLst>
      <p:ext uri="{BB962C8B-B14F-4D97-AF65-F5344CB8AC3E}">
        <p14:creationId xmlns:p14="http://schemas.microsoft.com/office/powerpoint/2010/main" val="2461687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76C1C-24FC-DD8D-AABB-426FA9CF8CC3}"/>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0FC542B9-3683-104D-CCB0-376803D7775B}"/>
              </a:ext>
            </a:extLst>
          </p:cNvPr>
          <p:cNvPicPr>
            <a:picLocks noChangeAspect="1"/>
          </p:cNvPicPr>
          <p:nvPr/>
        </p:nvPicPr>
        <p:blipFill>
          <a:blip r:embed="rId2"/>
          <a:stretch>
            <a:fillRect/>
          </a:stretch>
        </p:blipFill>
        <p:spPr>
          <a:xfrm>
            <a:off x="5829300" y="1593558"/>
            <a:ext cx="5608608" cy="4129273"/>
          </a:xfrm>
          <a:prstGeom prst="rect">
            <a:avLst/>
          </a:prstGeom>
        </p:spPr>
      </p:pic>
      <p:sp>
        <p:nvSpPr>
          <p:cNvPr id="2" name="Title 1">
            <a:extLst>
              <a:ext uri="{FF2B5EF4-FFF2-40B4-BE49-F238E27FC236}">
                <a16:creationId xmlns:a16="http://schemas.microsoft.com/office/drawing/2014/main" id="{064968AA-A93B-6889-D378-8141DD96E7C0}"/>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6412D0ED-5D46-D3EC-473E-7CB719D46DC3}"/>
              </a:ext>
            </a:extLst>
          </p:cNvPr>
          <p:cNvSpPr>
            <a:spLocks noGrp="1"/>
          </p:cNvSpPr>
          <p:nvPr>
            <p:ph idx="1"/>
          </p:nvPr>
        </p:nvSpPr>
        <p:spPr/>
        <p:txBody>
          <a:bodyPr/>
          <a:lstStyle/>
          <a:p>
            <a:r>
              <a:rPr lang="en-US" dirty="0"/>
              <a:t>Zero-Shot</a:t>
            </a:r>
          </a:p>
        </p:txBody>
      </p:sp>
      <p:pic>
        <p:nvPicPr>
          <p:cNvPr id="4" name="Picture 3">
            <a:extLst>
              <a:ext uri="{FF2B5EF4-FFF2-40B4-BE49-F238E27FC236}">
                <a16:creationId xmlns:a16="http://schemas.microsoft.com/office/drawing/2014/main" id="{597C95A9-4BB7-7642-8B35-591684690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8" name="Rectangle 7">
            <a:extLst>
              <a:ext uri="{FF2B5EF4-FFF2-40B4-BE49-F238E27FC236}">
                <a16:creationId xmlns:a16="http://schemas.microsoft.com/office/drawing/2014/main" id="{DCB0B0A8-8BD3-3277-D7DB-B2AA32D9CA48}"/>
              </a:ext>
            </a:extLst>
          </p:cNvPr>
          <p:cNvSpPr/>
          <p:nvPr/>
        </p:nvSpPr>
        <p:spPr>
          <a:xfrm>
            <a:off x="2371983" y="98490"/>
            <a:ext cx="7448034" cy="6661019"/>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83EEED05-CC7F-A051-F9FE-533818E2CD84}"/>
              </a:ext>
            </a:extLst>
          </p:cNvPr>
          <p:cNvPicPr>
            <a:picLocks noChangeAspect="1"/>
          </p:cNvPicPr>
          <p:nvPr/>
        </p:nvPicPr>
        <p:blipFill>
          <a:blip r:embed="rId4"/>
          <a:stretch>
            <a:fillRect/>
          </a:stretch>
        </p:blipFill>
        <p:spPr>
          <a:xfrm>
            <a:off x="2487807" y="216453"/>
            <a:ext cx="2619128" cy="6501162"/>
          </a:xfrm>
          <a:prstGeom prst="rect">
            <a:avLst/>
          </a:prstGeom>
        </p:spPr>
      </p:pic>
      <p:pic>
        <p:nvPicPr>
          <p:cNvPr id="10" name="Picture 9">
            <a:extLst>
              <a:ext uri="{FF2B5EF4-FFF2-40B4-BE49-F238E27FC236}">
                <a16:creationId xmlns:a16="http://schemas.microsoft.com/office/drawing/2014/main" id="{E21328F6-0BAA-8F28-46A9-775221A9A58A}"/>
              </a:ext>
            </a:extLst>
          </p:cNvPr>
          <p:cNvPicPr>
            <a:picLocks noChangeAspect="1"/>
          </p:cNvPicPr>
          <p:nvPr/>
        </p:nvPicPr>
        <p:blipFill>
          <a:blip r:embed="rId5"/>
          <a:stretch>
            <a:fillRect/>
          </a:stretch>
        </p:blipFill>
        <p:spPr>
          <a:xfrm>
            <a:off x="6151069" y="3400126"/>
            <a:ext cx="3516130" cy="1461574"/>
          </a:xfrm>
          <a:prstGeom prst="rect">
            <a:avLst/>
          </a:prstGeom>
        </p:spPr>
      </p:pic>
      <p:cxnSp>
        <p:nvCxnSpPr>
          <p:cNvPr id="11" name="Straight Connector 10">
            <a:extLst>
              <a:ext uri="{FF2B5EF4-FFF2-40B4-BE49-F238E27FC236}">
                <a16:creationId xmlns:a16="http://schemas.microsoft.com/office/drawing/2014/main" id="{D2B0B84F-8922-8E2C-7A3E-1360647C5E4D}"/>
              </a:ext>
            </a:extLst>
          </p:cNvPr>
          <p:cNvCxnSpPr>
            <a:cxnSpLocks/>
          </p:cNvCxnSpPr>
          <p:nvPr/>
        </p:nvCxnSpPr>
        <p:spPr>
          <a:xfrm flipH="1">
            <a:off x="5242839" y="4158767"/>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230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F2C5A-F1B5-DD1B-CFD8-3EA9C1FF4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AD9A2B-559C-1B6E-AF01-2CB5180B2B7B}"/>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AEFF3429-94BB-1EE9-96DB-6615A696D686}"/>
              </a:ext>
            </a:extLst>
          </p:cNvPr>
          <p:cNvSpPr>
            <a:spLocks noGrp="1"/>
          </p:cNvSpPr>
          <p:nvPr>
            <p:ph idx="1"/>
          </p:nvPr>
        </p:nvSpPr>
        <p:spPr/>
        <p:txBody>
          <a:bodyPr/>
          <a:lstStyle/>
          <a:p>
            <a:r>
              <a:rPr lang="en-US" dirty="0"/>
              <a:t>One-Shot</a:t>
            </a:r>
          </a:p>
        </p:txBody>
      </p:sp>
      <p:pic>
        <p:nvPicPr>
          <p:cNvPr id="4" name="Picture 3">
            <a:extLst>
              <a:ext uri="{FF2B5EF4-FFF2-40B4-BE49-F238E27FC236}">
                <a16:creationId xmlns:a16="http://schemas.microsoft.com/office/drawing/2014/main" id="{352B5403-BED6-6082-B8A0-A01EF9EB3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07262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F7674-07EF-428A-F5B8-89F57E097C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5A38A-2F44-A8EA-1D76-39C02B7B0ABF}"/>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94F4D54D-F71F-95AD-88A0-CF92B54BA3B4}"/>
              </a:ext>
            </a:extLst>
          </p:cNvPr>
          <p:cNvSpPr>
            <a:spLocks noGrp="1"/>
          </p:cNvSpPr>
          <p:nvPr>
            <p:ph idx="1"/>
          </p:nvPr>
        </p:nvSpPr>
        <p:spPr/>
        <p:txBody>
          <a:bodyPr/>
          <a:lstStyle/>
          <a:p>
            <a:r>
              <a:rPr lang="en-US" dirty="0"/>
              <a:t>One-Shot</a:t>
            </a:r>
          </a:p>
          <a:p>
            <a:pPr lvl="1"/>
            <a:r>
              <a:rPr lang="en-US" dirty="0"/>
              <a:t>In the one-shot setting, the best performing prompts improve up only slightly from the zero-shot results</a:t>
            </a:r>
          </a:p>
        </p:txBody>
      </p:sp>
      <p:pic>
        <p:nvPicPr>
          <p:cNvPr id="4" name="Picture 3">
            <a:extLst>
              <a:ext uri="{FF2B5EF4-FFF2-40B4-BE49-F238E27FC236}">
                <a16:creationId xmlns:a16="http://schemas.microsoft.com/office/drawing/2014/main" id="{3A5D8B75-6F59-B4A6-3167-E7A59CED1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490076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C13D7-CC90-0704-01D7-380277B86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D8504F-3950-979B-A1CB-B36CFB688C99}"/>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1262CCC8-6ACF-25F4-D640-015517FA6767}"/>
              </a:ext>
            </a:extLst>
          </p:cNvPr>
          <p:cNvSpPr>
            <a:spLocks noGrp="1"/>
          </p:cNvSpPr>
          <p:nvPr>
            <p:ph idx="1"/>
          </p:nvPr>
        </p:nvSpPr>
        <p:spPr/>
        <p:txBody>
          <a:bodyPr/>
          <a:lstStyle/>
          <a:p>
            <a:r>
              <a:rPr lang="en-US" dirty="0"/>
              <a:t>One-Shot</a:t>
            </a:r>
          </a:p>
          <a:p>
            <a:pPr lvl="1"/>
            <a:r>
              <a:rPr lang="en-US" dirty="0"/>
              <a:t>In the one-shot setting, the best performing prompts improve up only slightly from the zero-shot results</a:t>
            </a:r>
          </a:p>
          <a:p>
            <a:pPr lvl="1"/>
            <a:endParaRPr lang="en-US" dirty="0"/>
          </a:p>
          <a:p>
            <a:pPr lvl="1"/>
            <a:r>
              <a:rPr lang="en-US" dirty="0"/>
              <a:t>the performance of some individual prompts does improve significantly from the zero-shot</a:t>
            </a:r>
          </a:p>
        </p:txBody>
      </p:sp>
      <p:pic>
        <p:nvPicPr>
          <p:cNvPr id="4" name="Picture 3">
            <a:extLst>
              <a:ext uri="{FF2B5EF4-FFF2-40B4-BE49-F238E27FC236}">
                <a16:creationId xmlns:a16="http://schemas.microsoft.com/office/drawing/2014/main" id="{A87180CA-F2FD-0409-8992-DA8F5087E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774347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CE9C8-BA9D-4264-DA7A-B93BCA6932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10648-4050-8D22-C771-3332966C22AD}"/>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22D63834-20E7-1442-EE46-89308B9C2AF6}"/>
              </a:ext>
            </a:extLst>
          </p:cNvPr>
          <p:cNvSpPr>
            <a:spLocks noGrp="1"/>
          </p:cNvSpPr>
          <p:nvPr>
            <p:ph idx="1"/>
          </p:nvPr>
        </p:nvSpPr>
        <p:spPr/>
        <p:txBody>
          <a:bodyPr/>
          <a:lstStyle/>
          <a:p>
            <a:r>
              <a:rPr lang="en-US" dirty="0"/>
              <a:t>One-Shot</a:t>
            </a:r>
          </a:p>
          <a:p>
            <a:pPr lvl="1"/>
            <a:r>
              <a:rPr lang="en-US" dirty="0"/>
              <a:t>In the one-shot setting, the best performing prompts improve up only slightly from the zero-shot results</a:t>
            </a:r>
          </a:p>
          <a:p>
            <a:pPr lvl="1"/>
            <a:endParaRPr lang="en-US" dirty="0"/>
          </a:p>
          <a:p>
            <a:pPr lvl="1"/>
            <a:r>
              <a:rPr lang="en-US" dirty="0"/>
              <a:t>the performance of some individual prompts does improve significantly from the zero-shot </a:t>
            </a:r>
          </a:p>
          <a:p>
            <a:pPr lvl="1"/>
            <a:endParaRPr lang="en-US" dirty="0"/>
          </a:p>
          <a:p>
            <a:pPr lvl="1"/>
            <a:r>
              <a:rPr lang="en-US" dirty="0"/>
              <a:t>Overall performance varies quite a bit, and in some cases is highly dependent on which single example is given as the 1-shot example.</a:t>
            </a:r>
          </a:p>
        </p:txBody>
      </p:sp>
      <p:pic>
        <p:nvPicPr>
          <p:cNvPr id="4" name="Picture 3">
            <a:extLst>
              <a:ext uri="{FF2B5EF4-FFF2-40B4-BE49-F238E27FC236}">
                <a16:creationId xmlns:a16="http://schemas.microsoft.com/office/drawing/2014/main" id="{50FCF881-0F22-053B-5A0E-E2028941B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92315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C05A4-58A4-D7BE-2726-7DCA72F3D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7F39E-1C3D-E2AD-EB00-2401A5B784E1}"/>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D1541ED5-BFEC-3F93-4273-110BB84E2DDC}"/>
              </a:ext>
            </a:extLst>
          </p:cNvPr>
          <p:cNvSpPr>
            <a:spLocks noGrp="1"/>
          </p:cNvSpPr>
          <p:nvPr>
            <p:ph idx="1"/>
          </p:nvPr>
        </p:nvSpPr>
        <p:spPr/>
        <p:txBody>
          <a:bodyPr/>
          <a:lstStyle/>
          <a:p>
            <a:r>
              <a:rPr lang="en-US" dirty="0"/>
              <a:t>One-Shot</a:t>
            </a:r>
          </a:p>
        </p:txBody>
      </p:sp>
      <p:pic>
        <p:nvPicPr>
          <p:cNvPr id="4" name="Picture 3">
            <a:extLst>
              <a:ext uri="{FF2B5EF4-FFF2-40B4-BE49-F238E27FC236}">
                <a16:creationId xmlns:a16="http://schemas.microsoft.com/office/drawing/2014/main" id="{AF39531F-FC8E-9648-85BE-08BED1860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10" name="Rectangle 9">
            <a:extLst>
              <a:ext uri="{FF2B5EF4-FFF2-40B4-BE49-F238E27FC236}">
                <a16:creationId xmlns:a16="http://schemas.microsoft.com/office/drawing/2014/main" id="{99BA4F3B-67EC-2836-6BDF-F216C9BCC795}"/>
              </a:ext>
            </a:extLst>
          </p:cNvPr>
          <p:cNvSpPr/>
          <p:nvPr/>
        </p:nvSpPr>
        <p:spPr>
          <a:xfrm>
            <a:off x="594360" y="1363981"/>
            <a:ext cx="11140439" cy="4251960"/>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DDBF3E44-8936-06E9-04A4-7DFDA7EC2C88}"/>
              </a:ext>
            </a:extLst>
          </p:cNvPr>
          <p:cNvPicPr>
            <a:picLocks noChangeAspect="1"/>
          </p:cNvPicPr>
          <p:nvPr/>
        </p:nvPicPr>
        <p:blipFill>
          <a:blip r:embed="rId3"/>
          <a:stretch>
            <a:fillRect/>
          </a:stretch>
        </p:blipFill>
        <p:spPr>
          <a:xfrm>
            <a:off x="6324311" y="1690688"/>
            <a:ext cx="5159030" cy="3778196"/>
          </a:xfrm>
          <a:prstGeom prst="rect">
            <a:avLst/>
          </a:prstGeom>
        </p:spPr>
      </p:pic>
      <p:pic>
        <p:nvPicPr>
          <p:cNvPr id="11" name="Picture 10">
            <a:extLst>
              <a:ext uri="{FF2B5EF4-FFF2-40B4-BE49-F238E27FC236}">
                <a16:creationId xmlns:a16="http://schemas.microsoft.com/office/drawing/2014/main" id="{D2E6ED28-0710-F96E-68BC-E4CEF2C0D880}"/>
              </a:ext>
            </a:extLst>
          </p:cNvPr>
          <p:cNvPicPr>
            <a:picLocks noChangeAspect="1"/>
          </p:cNvPicPr>
          <p:nvPr/>
        </p:nvPicPr>
        <p:blipFill>
          <a:blip r:embed="rId4"/>
          <a:stretch>
            <a:fillRect/>
          </a:stretch>
        </p:blipFill>
        <p:spPr>
          <a:xfrm>
            <a:off x="758503" y="1600863"/>
            <a:ext cx="5131756" cy="3778196"/>
          </a:xfrm>
          <a:prstGeom prst="rect">
            <a:avLst/>
          </a:prstGeom>
        </p:spPr>
      </p:pic>
      <p:sp>
        <p:nvSpPr>
          <p:cNvPr id="5" name="Rectangle 4">
            <a:extLst>
              <a:ext uri="{FF2B5EF4-FFF2-40B4-BE49-F238E27FC236}">
                <a16:creationId xmlns:a16="http://schemas.microsoft.com/office/drawing/2014/main" id="{289AE1E5-5FDC-3806-6C6D-1C57515D4FEB}"/>
              </a:ext>
            </a:extLst>
          </p:cNvPr>
          <p:cNvSpPr/>
          <p:nvPr/>
        </p:nvSpPr>
        <p:spPr>
          <a:xfrm>
            <a:off x="967741" y="4892040"/>
            <a:ext cx="4297679" cy="40712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6" name="Rectangle 5">
            <a:extLst>
              <a:ext uri="{FF2B5EF4-FFF2-40B4-BE49-F238E27FC236}">
                <a16:creationId xmlns:a16="http://schemas.microsoft.com/office/drawing/2014/main" id="{33151375-A749-89D5-BE97-1C1553080CDC}"/>
              </a:ext>
            </a:extLst>
          </p:cNvPr>
          <p:cNvSpPr/>
          <p:nvPr/>
        </p:nvSpPr>
        <p:spPr>
          <a:xfrm>
            <a:off x="6553056" y="3376221"/>
            <a:ext cx="4572001" cy="20517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7" name="Rectangle 6">
            <a:extLst>
              <a:ext uri="{FF2B5EF4-FFF2-40B4-BE49-F238E27FC236}">
                <a16:creationId xmlns:a16="http://schemas.microsoft.com/office/drawing/2014/main" id="{787E3641-DA08-F9D8-C848-8633DBAE3729}"/>
              </a:ext>
            </a:extLst>
          </p:cNvPr>
          <p:cNvSpPr/>
          <p:nvPr/>
        </p:nvSpPr>
        <p:spPr>
          <a:xfrm>
            <a:off x="6553056" y="4153461"/>
            <a:ext cx="4572001" cy="20517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Tree>
    <p:extLst>
      <p:ext uri="{BB962C8B-B14F-4D97-AF65-F5344CB8AC3E}">
        <p14:creationId xmlns:p14="http://schemas.microsoft.com/office/powerpoint/2010/main" val="3733669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61718-AA95-EAD0-3A0C-E9751FF8E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AE0E8-8551-FF6B-82E8-9A67D86F8A28}"/>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FF548308-34BD-FF3E-F770-B5D5B8215C7E}"/>
              </a:ext>
            </a:extLst>
          </p:cNvPr>
          <p:cNvSpPr>
            <a:spLocks noGrp="1"/>
          </p:cNvSpPr>
          <p:nvPr>
            <p:ph idx="1"/>
          </p:nvPr>
        </p:nvSpPr>
        <p:spPr/>
        <p:txBody>
          <a:bodyPr/>
          <a:lstStyle/>
          <a:p>
            <a:r>
              <a:rPr lang="en-US" dirty="0"/>
              <a:t>One-Shot</a:t>
            </a:r>
          </a:p>
        </p:txBody>
      </p:sp>
      <p:pic>
        <p:nvPicPr>
          <p:cNvPr id="4" name="Picture 3">
            <a:extLst>
              <a:ext uri="{FF2B5EF4-FFF2-40B4-BE49-F238E27FC236}">
                <a16:creationId xmlns:a16="http://schemas.microsoft.com/office/drawing/2014/main" id="{43321D58-1F00-FA31-6D82-D354E63CD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10" name="Rectangle 9">
            <a:extLst>
              <a:ext uri="{FF2B5EF4-FFF2-40B4-BE49-F238E27FC236}">
                <a16:creationId xmlns:a16="http://schemas.microsoft.com/office/drawing/2014/main" id="{A0921AB0-733D-AF43-3859-932FDD13FAB4}"/>
              </a:ext>
            </a:extLst>
          </p:cNvPr>
          <p:cNvSpPr/>
          <p:nvPr/>
        </p:nvSpPr>
        <p:spPr>
          <a:xfrm>
            <a:off x="594360" y="1363981"/>
            <a:ext cx="11140439" cy="4251960"/>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9DB998A0-CAFA-A59D-B0CE-6A8DFAE55C36}"/>
              </a:ext>
            </a:extLst>
          </p:cNvPr>
          <p:cNvPicPr>
            <a:picLocks noChangeAspect="1"/>
          </p:cNvPicPr>
          <p:nvPr/>
        </p:nvPicPr>
        <p:blipFill>
          <a:blip r:embed="rId3"/>
          <a:stretch>
            <a:fillRect/>
          </a:stretch>
        </p:blipFill>
        <p:spPr>
          <a:xfrm>
            <a:off x="879821" y="1663435"/>
            <a:ext cx="5159030" cy="3778196"/>
          </a:xfrm>
          <a:prstGeom prst="rect">
            <a:avLst/>
          </a:prstGeom>
        </p:spPr>
      </p:pic>
      <p:sp>
        <p:nvSpPr>
          <p:cNvPr id="12" name="Rectangle 11">
            <a:extLst>
              <a:ext uri="{FF2B5EF4-FFF2-40B4-BE49-F238E27FC236}">
                <a16:creationId xmlns:a16="http://schemas.microsoft.com/office/drawing/2014/main" id="{12AEFCCA-7DB6-C1CA-621E-F1DB0CF3F1A7}"/>
              </a:ext>
            </a:extLst>
          </p:cNvPr>
          <p:cNvSpPr/>
          <p:nvPr/>
        </p:nvSpPr>
        <p:spPr>
          <a:xfrm>
            <a:off x="1108566" y="3348968"/>
            <a:ext cx="4572001" cy="20517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13" name="Rectangle 12">
            <a:extLst>
              <a:ext uri="{FF2B5EF4-FFF2-40B4-BE49-F238E27FC236}">
                <a16:creationId xmlns:a16="http://schemas.microsoft.com/office/drawing/2014/main" id="{DE7FB667-D247-18FD-3746-39E52AA01151}"/>
              </a:ext>
            </a:extLst>
          </p:cNvPr>
          <p:cNvSpPr/>
          <p:nvPr/>
        </p:nvSpPr>
        <p:spPr>
          <a:xfrm>
            <a:off x="1108566" y="4126208"/>
            <a:ext cx="4572001" cy="20517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4" name="Picture 13">
            <a:extLst>
              <a:ext uri="{FF2B5EF4-FFF2-40B4-BE49-F238E27FC236}">
                <a16:creationId xmlns:a16="http://schemas.microsoft.com/office/drawing/2014/main" id="{0E64F4D7-B8E5-FCC2-7E07-BC0A7C441F10}"/>
              </a:ext>
            </a:extLst>
          </p:cNvPr>
          <p:cNvPicPr>
            <a:picLocks noChangeAspect="1"/>
          </p:cNvPicPr>
          <p:nvPr/>
        </p:nvPicPr>
        <p:blipFill>
          <a:blip r:embed="rId4"/>
          <a:stretch>
            <a:fillRect/>
          </a:stretch>
        </p:blipFill>
        <p:spPr>
          <a:xfrm>
            <a:off x="6263640" y="1600863"/>
            <a:ext cx="5169857" cy="3761516"/>
          </a:xfrm>
          <a:prstGeom prst="rect">
            <a:avLst/>
          </a:prstGeom>
        </p:spPr>
      </p:pic>
      <p:sp>
        <p:nvSpPr>
          <p:cNvPr id="15" name="Rectangle 14">
            <a:extLst>
              <a:ext uri="{FF2B5EF4-FFF2-40B4-BE49-F238E27FC236}">
                <a16:creationId xmlns:a16="http://schemas.microsoft.com/office/drawing/2014/main" id="{9E83979F-B347-E3CC-BD9A-39AA47B4E5FB}"/>
              </a:ext>
            </a:extLst>
          </p:cNvPr>
          <p:cNvSpPr/>
          <p:nvPr/>
        </p:nvSpPr>
        <p:spPr>
          <a:xfrm>
            <a:off x="6454140" y="2354581"/>
            <a:ext cx="4610100" cy="21335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16" name="Rectangle 15">
            <a:extLst>
              <a:ext uri="{FF2B5EF4-FFF2-40B4-BE49-F238E27FC236}">
                <a16:creationId xmlns:a16="http://schemas.microsoft.com/office/drawing/2014/main" id="{68FE3AF2-78DF-D6A5-A02C-D7475A892F92}"/>
              </a:ext>
            </a:extLst>
          </p:cNvPr>
          <p:cNvSpPr/>
          <p:nvPr/>
        </p:nvSpPr>
        <p:spPr>
          <a:xfrm>
            <a:off x="6454140" y="3924302"/>
            <a:ext cx="4610100" cy="21335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17" name="Rectangle 16">
            <a:extLst>
              <a:ext uri="{FF2B5EF4-FFF2-40B4-BE49-F238E27FC236}">
                <a16:creationId xmlns:a16="http://schemas.microsoft.com/office/drawing/2014/main" id="{C08BFC18-1F4E-DB23-D016-991BFA5C19AF}"/>
              </a:ext>
            </a:extLst>
          </p:cNvPr>
          <p:cNvSpPr/>
          <p:nvPr/>
        </p:nvSpPr>
        <p:spPr>
          <a:xfrm>
            <a:off x="6606540" y="2506981"/>
            <a:ext cx="4610100" cy="21335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18" name="Rectangle 17">
            <a:extLst>
              <a:ext uri="{FF2B5EF4-FFF2-40B4-BE49-F238E27FC236}">
                <a16:creationId xmlns:a16="http://schemas.microsoft.com/office/drawing/2014/main" id="{7D720090-F48E-2F23-52C3-926666C6ECD8}"/>
              </a:ext>
            </a:extLst>
          </p:cNvPr>
          <p:cNvSpPr/>
          <p:nvPr/>
        </p:nvSpPr>
        <p:spPr>
          <a:xfrm>
            <a:off x="1108566" y="3894614"/>
            <a:ext cx="4610100" cy="21335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Tree>
    <p:extLst>
      <p:ext uri="{BB962C8B-B14F-4D97-AF65-F5344CB8AC3E}">
        <p14:creationId xmlns:p14="http://schemas.microsoft.com/office/powerpoint/2010/main" val="2415664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37571-ADC1-27AD-257A-EE8D1088A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CA0F37-9240-4059-C2B3-4A5D53E0D1D9}"/>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69B7F3A7-B518-41D7-8748-E5CE428F1671}"/>
              </a:ext>
            </a:extLst>
          </p:cNvPr>
          <p:cNvSpPr>
            <a:spLocks noGrp="1"/>
          </p:cNvSpPr>
          <p:nvPr>
            <p:ph idx="1"/>
          </p:nvPr>
        </p:nvSpPr>
        <p:spPr/>
        <p:txBody>
          <a:bodyPr/>
          <a:lstStyle/>
          <a:p>
            <a:r>
              <a:rPr lang="en-US" dirty="0"/>
              <a:t>One-Shot</a:t>
            </a:r>
          </a:p>
        </p:txBody>
      </p:sp>
      <p:pic>
        <p:nvPicPr>
          <p:cNvPr id="4" name="Picture 3">
            <a:extLst>
              <a:ext uri="{FF2B5EF4-FFF2-40B4-BE49-F238E27FC236}">
                <a16:creationId xmlns:a16="http://schemas.microsoft.com/office/drawing/2014/main" id="{EE23A624-92EF-2C2A-E4E9-A8E630530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10" name="Rectangle 9">
            <a:extLst>
              <a:ext uri="{FF2B5EF4-FFF2-40B4-BE49-F238E27FC236}">
                <a16:creationId xmlns:a16="http://schemas.microsoft.com/office/drawing/2014/main" id="{B6B3F792-7537-EF7E-1451-E1C648A2EC7E}"/>
              </a:ext>
            </a:extLst>
          </p:cNvPr>
          <p:cNvSpPr/>
          <p:nvPr/>
        </p:nvSpPr>
        <p:spPr>
          <a:xfrm>
            <a:off x="594360" y="1363981"/>
            <a:ext cx="11140439" cy="4251960"/>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 name="Picture 13">
            <a:extLst>
              <a:ext uri="{FF2B5EF4-FFF2-40B4-BE49-F238E27FC236}">
                <a16:creationId xmlns:a16="http://schemas.microsoft.com/office/drawing/2014/main" id="{4C6A1B6E-A0AC-22AF-A067-6F07FA517BAF}"/>
              </a:ext>
            </a:extLst>
          </p:cNvPr>
          <p:cNvPicPr>
            <a:picLocks noChangeAspect="1"/>
          </p:cNvPicPr>
          <p:nvPr/>
        </p:nvPicPr>
        <p:blipFill>
          <a:blip r:embed="rId3"/>
          <a:stretch>
            <a:fillRect/>
          </a:stretch>
        </p:blipFill>
        <p:spPr>
          <a:xfrm>
            <a:off x="823586" y="1609203"/>
            <a:ext cx="5169857" cy="3761516"/>
          </a:xfrm>
          <a:prstGeom prst="rect">
            <a:avLst/>
          </a:prstGeom>
        </p:spPr>
      </p:pic>
      <p:pic>
        <p:nvPicPr>
          <p:cNvPr id="6" name="Picture 5">
            <a:extLst>
              <a:ext uri="{FF2B5EF4-FFF2-40B4-BE49-F238E27FC236}">
                <a16:creationId xmlns:a16="http://schemas.microsoft.com/office/drawing/2014/main" id="{F8B3C075-DA86-959A-98AE-2CDDE46E8214}"/>
              </a:ext>
            </a:extLst>
          </p:cNvPr>
          <p:cNvPicPr>
            <a:picLocks noChangeAspect="1"/>
          </p:cNvPicPr>
          <p:nvPr/>
        </p:nvPicPr>
        <p:blipFill>
          <a:blip r:embed="rId4"/>
          <a:stretch>
            <a:fillRect/>
          </a:stretch>
        </p:blipFill>
        <p:spPr>
          <a:xfrm>
            <a:off x="6279192" y="1598441"/>
            <a:ext cx="5169857" cy="3772278"/>
          </a:xfrm>
          <a:prstGeom prst="rect">
            <a:avLst/>
          </a:prstGeom>
        </p:spPr>
      </p:pic>
      <p:sp>
        <p:nvSpPr>
          <p:cNvPr id="7" name="Rectangle 6">
            <a:extLst>
              <a:ext uri="{FF2B5EF4-FFF2-40B4-BE49-F238E27FC236}">
                <a16:creationId xmlns:a16="http://schemas.microsoft.com/office/drawing/2014/main" id="{11F44BF8-DA82-833C-A8E6-87D3CA8A5F9D}"/>
              </a:ext>
            </a:extLst>
          </p:cNvPr>
          <p:cNvSpPr/>
          <p:nvPr/>
        </p:nvSpPr>
        <p:spPr>
          <a:xfrm>
            <a:off x="914400" y="2377441"/>
            <a:ext cx="4610100" cy="21335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9" name="Rectangle 8">
            <a:extLst>
              <a:ext uri="{FF2B5EF4-FFF2-40B4-BE49-F238E27FC236}">
                <a16:creationId xmlns:a16="http://schemas.microsoft.com/office/drawing/2014/main" id="{C3D25A23-F953-6EFB-445B-31C8A4A0FD61}"/>
              </a:ext>
            </a:extLst>
          </p:cNvPr>
          <p:cNvSpPr/>
          <p:nvPr/>
        </p:nvSpPr>
        <p:spPr>
          <a:xfrm>
            <a:off x="914400" y="3947162"/>
            <a:ext cx="4610100" cy="21335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11" name="Rectangle 10">
            <a:extLst>
              <a:ext uri="{FF2B5EF4-FFF2-40B4-BE49-F238E27FC236}">
                <a16:creationId xmlns:a16="http://schemas.microsoft.com/office/drawing/2014/main" id="{26FE9240-82BC-670A-1AF9-6B9610233E18}"/>
              </a:ext>
            </a:extLst>
          </p:cNvPr>
          <p:cNvSpPr/>
          <p:nvPr/>
        </p:nvSpPr>
        <p:spPr>
          <a:xfrm>
            <a:off x="1066800" y="2529841"/>
            <a:ext cx="4610100" cy="21335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22" name="Rectangle 21">
            <a:extLst>
              <a:ext uri="{FF2B5EF4-FFF2-40B4-BE49-F238E27FC236}">
                <a16:creationId xmlns:a16="http://schemas.microsoft.com/office/drawing/2014/main" id="{BEACF999-4CAD-E3B4-FFAC-0B55843D9C73}"/>
              </a:ext>
            </a:extLst>
          </p:cNvPr>
          <p:cNvSpPr/>
          <p:nvPr/>
        </p:nvSpPr>
        <p:spPr>
          <a:xfrm>
            <a:off x="6454140" y="4059238"/>
            <a:ext cx="4610100" cy="21335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23" name="Rectangle 22">
            <a:extLst>
              <a:ext uri="{FF2B5EF4-FFF2-40B4-BE49-F238E27FC236}">
                <a16:creationId xmlns:a16="http://schemas.microsoft.com/office/drawing/2014/main" id="{C7C6362D-BFD4-FE06-C30C-7DAD0B8A4631}"/>
              </a:ext>
            </a:extLst>
          </p:cNvPr>
          <p:cNvSpPr/>
          <p:nvPr/>
        </p:nvSpPr>
        <p:spPr>
          <a:xfrm>
            <a:off x="6559070" y="3671731"/>
            <a:ext cx="4610100" cy="21335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24" name="Rectangle 23">
            <a:extLst>
              <a:ext uri="{FF2B5EF4-FFF2-40B4-BE49-F238E27FC236}">
                <a16:creationId xmlns:a16="http://schemas.microsoft.com/office/drawing/2014/main" id="{2272EECD-74F0-79D8-862D-6FBF6EA92EE7}"/>
              </a:ext>
            </a:extLst>
          </p:cNvPr>
          <p:cNvSpPr/>
          <p:nvPr/>
        </p:nvSpPr>
        <p:spPr>
          <a:xfrm>
            <a:off x="6559070" y="2522223"/>
            <a:ext cx="4610100" cy="21335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Tree>
    <p:extLst>
      <p:ext uri="{BB962C8B-B14F-4D97-AF65-F5344CB8AC3E}">
        <p14:creationId xmlns:p14="http://schemas.microsoft.com/office/powerpoint/2010/main" val="3698078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01D67-BC80-0EAF-DCEC-E81AE09B0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E027B-2BC6-D48B-E41D-57D11A0F3E68}"/>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6AF501C4-1223-94D2-BAA1-6270D1F7E99F}"/>
              </a:ext>
            </a:extLst>
          </p:cNvPr>
          <p:cNvSpPr>
            <a:spLocks noGrp="1"/>
          </p:cNvSpPr>
          <p:nvPr>
            <p:ph idx="1"/>
          </p:nvPr>
        </p:nvSpPr>
        <p:spPr>
          <a:xfrm>
            <a:off x="838200" y="1825625"/>
            <a:ext cx="5257800" cy="4351338"/>
          </a:xfrm>
        </p:spPr>
        <p:txBody>
          <a:bodyPr/>
          <a:lstStyle/>
          <a:p>
            <a:r>
              <a:rPr lang="en-US" dirty="0"/>
              <a:t>One-Shot</a:t>
            </a:r>
          </a:p>
          <a:p>
            <a:pPr lvl="1"/>
            <a:r>
              <a:rPr lang="en-US" dirty="0"/>
              <a:t>There scores improve compared to Zero-Shot,</a:t>
            </a:r>
          </a:p>
          <a:p>
            <a:pPr lvl="1"/>
            <a:r>
              <a:rPr lang="en-US" dirty="0"/>
              <a:t>But inconclusive which letter/shot is more </a:t>
            </a:r>
            <a:r>
              <a:rPr lang="en-US" u="sng" dirty="0"/>
              <a:t>generalizable</a:t>
            </a:r>
            <a:r>
              <a:rPr lang="en-US" dirty="0"/>
              <a:t> </a:t>
            </a:r>
          </a:p>
        </p:txBody>
      </p:sp>
      <p:pic>
        <p:nvPicPr>
          <p:cNvPr id="4" name="Picture 3">
            <a:extLst>
              <a:ext uri="{FF2B5EF4-FFF2-40B4-BE49-F238E27FC236}">
                <a16:creationId xmlns:a16="http://schemas.microsoft.com/office/drawing/2014/main" id="{B36DC8B8-3008-058B-8E89-75D81A6C6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Picture 5">
            <a:extLst>
              <a:ext uri="{FF2B5EF4-FFF2-40B4-BE49-F238E27FC236}">
                <a16:creationId xmlns:a16="http://schemas.microsoft.com/office/drawing/2014/main" id="{41DB7E87-A560-3CE5-D030-28875BAF360F}"/>
              </a:ext>
            </a:extLst>
          </p:cNvPr>
          <p:cNvPicPr>
            <a:picLocks noChangeAspect="1"/>
          </p:cNvPicPr>
          <p:nvPr/>
        </p:nvPicPr>
        <p:blipFill>
          <a:blip r:embed="rId4"/>
          <a:stretch>
            <a:fillRect/>
          </a:stretch>
        </p:blipFill>
        <p:spPr>
          <a:xfrm>
            <a:off x="6221496" y="343002"/>
            <a:ext cx="5387807" cy="6149873"/>
          </a:xfrm>
          <a:prstGeom prst="rect">
            <a:avLst/>
          </a:prstGeom>
        </p:spPr>
      </p:pic>
    </p:spTree>
    <p:extLst>
      <p:ext uri="{BB962C8B-B14F-4D97-AF65-F5344CB8AC3E}">
        <p14:creationId xmlns:p14="http://schemas.microsoft.com/office/powerpoint/2010/main" val="2186431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E8D81-ED49-7AEB-A11F-7C5A63B911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144B7-5547-359C-D8C9-38A9FE6CDDE2}"/>
              </a:ext>
            </a:extLst>
          </p:cNvPr>
          <p:cNvSpPr>
            <a:spLocks noGrp="1"/>
          </p:cNvSpPr>
          <p:nvPr>
            <p:ph type="title"/>
          </p:nvPr>
        </p:nvSpPr>
        <p:spPr/>
        <p:txBody>
          <a:bodyPr/>
          <a:lstStyle/>
          <a:p>
            <a:r>
              <a:rPr lang="en-US" dirty="0"/>
              <a:t>The promise of “AI”</a:t>
            </a:r>
          </a:p>
        </p:txBody>
      </p:sp>
      <p:sp>
        <p:nvSpPr>
          <p:cNvPr id="3" name="Content Placeholder 2">
            <a:extLst>
              <a:ext uri="{FF2B5EF4-FFF2-40B4-BE49-F238E27FC236}">
                <a16:creationId xmlns:a16="http://schemas.microsoft.com/office/drawing/2014/main" id="{B5CF572A-36DC-E27B-7243-4DBBD925753B}"/>
              </a:ext>
            </a:extLst>
          </p:cNvPr>
          <p:cNvSpPr>
            <a:spLocks noGrp="1"/>
          </p:cNvSpPr>
          <p:nvPr>
            <p:ph idx="1"/>
          </p:nvPr>
        </p:nvSpPr>
        <p:spPr/>
        <p:txBody>
          <a:bodyPr/>
          <a:lstStyle/>
          <a:p>
            <a:r>
              <a:rPr lang="en-US" sz="2400" b="0" i="0" u="none" strike="noStrike" dirty="0">
                <a:solidFill>
                  <a:srgbClr val="000000"/>
                </a:solidFill>
                <a:effectLst/>
                <a:latin typeface="Arial" panose="020B0604020202020204" pitchFamily="34" charset="0"/>
              </a:rPr>
              <a:t>The </a:t>
            </a:r>
            <a:r>
              <a:rPr lang="en-US" sz="2400" b="0" i="0" u="sng" dirty="0">
                <a:solidFill>
                  <a:srgbClr val="000000"/>
                </a:solidFill>
                <a:effectLst/>
                <a:latin typeface="Arial" panose="020B0604020202020204" pitchFamily="34" charset="0"/>
              </a:rPr>
              <a:t>promise of the field of AI</a:t>
            </a:r>
            <a:r>
              <a:rPr lang="en-US" sz="2400" b="0" i="0" u="none" strike="noStrike" dirty="0">
                <a:solidFill>
                  <a:srgbClr val="000000"/>
                </a:solidFill>
                <a:effectLst/>
                <a:latin typeface="Arial" panose="020B0604020202020204" pitchFamily="34" charset="0"/>
              </a:rPr>
              <a:t>, spelled out explicitly at its inception in the </a:t>
            </a:r>
            <a:r>
              <a:rPr lang="en-US" sz="2400" b="1" i="1" u="none" strike="noStrike" dirty="0">
                <a:solidFill>
                  <a:srgbClr val="000000"/>
                </a:solidFill>
                <a:effectLst/>
                <a:latin typeface="Arial" panose="020B0604020202020204" pitchFamily="34" charset="0"/>
              </a:rPr>
              <a:t>1950s</a:t>
            </a:r>
            <a:r>
              <a:rPr lang="en-US" sz="2400" b="0" i="0" u="none" strike="noStrike" dirty="0">
                <a:solidFill>
                  <a:srgbClr val="000000"/>
                </a:solidFill>
                <a:effectLst/>
                <a:latin typeface="Arial" panose="020B0604020202020204" pitchFamily="34" charset="0"/>
              </a:rPr>
              <a:t> and repeated countless times since, </a:t>
            </a:r>
            <a:r>
              <a:rPr lang="en-US" sz="2400" b="0" i="0" u="sng" dirty="0">
                <a:solidFill>
                  <a:srgbClr val="000000"/>
                </a:solidFill>
                <a:effectLst/>
                <a:latin typeface="Arial" panose="020B0604020202020204" pitchFamily="34" charset="0"/>
              </a:rPr>
              <a:t>is to develop machines that possess intelligence comparable to that of humans</a:t>
            </a:r>
            <a:r>
              <a:rPr lang="en-US" sz="2400" b="0" i="0" u="none" strike="noStrike" dirty="0">
                <a:solidFill>
                  <a:srgbClr val="000000"/>
                </a:solidFill>
                <a:effectLst/>
                <a:latin typeface="Arial" panose="020B0604020202020204" pitchFamily="34" charset="0"/>
              </a:rPr>
              <a:t>. [Chollet, 2019]</a:t>
            </a:r>
          </a:p>
          <a:p>
            <a:endParaRPr lang="en-US" sz="2400" dirty="0">
              <a:solidFill>
                <a:srgbClr val="000000"/>
              </a:solidFill>
              <a:latin typeface="Arial" panose="020B0604020202020204" pitchFamily="34" charset="0"/>
            </a:endParaRPr>
          </a:p>
          <a:p>
            <a:pPr lvl="1"/>
            <a:endParaRPr lang="en-US" sz="2000" b="0" i="0" u="none" strike="noStrike" dirty="0">
              <a:solidFill>
                <a:srgbClr val="000000"/>
              </a:solidFill>
              <a:effectLst/>
              <a:latin typeface="Arial" panose="020B0604020202020204" pitchFamily="34" charset="0"/>
            </a:endParaRPr>
          </a:p>
          <a:p>
            <a:pPr lvl="1"/>
            <a:r>
              <a:rPr lang="en-US" sz="2000" dirty="0">
                <a:solidFill>
                  <a:srgbClr val="000000"/>
                </a:solidFill>
                <a:latin typeface="Arial" panose="020B0604020202020204" pitchFamily="34" charset="0"/>
              </a:rPr>
              <a:t>Us humans have a great capability to generalize previously learned knowledge to new unseen before problems.</a:t>
            </a:r>
          </a:p>
        </p:txBody>
      </p:sp>
      <p:pic>
        <p:nvPicPr>
          <p:cNvPr id="4" name="Picture 3">
            <a:extLst>
              <a:ext uri="{FF2B5EF4-FFF2-40B4-BE49-F238E27FC236}">
                <a16:creationId xmlns:a16="http://schemas.microsoft.com/office/drawing/2014/main" id="{3C57884C-BEF8-9FCC-858B-C6AFB2C56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95835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0C0AA-3AE0-AE29-231D-E07BD99FA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3D9DA-7495-028A-21FB-14A3040B3A12}"/>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ACA93A21-6644-3B43-6449-C3459E600BBB}"/>
              </a:ext>
            </a:extLst>
          </p:cNvPr>
          <p:cNvSpPr>
            <a:spLocks noGrp="1"/>
          </p:cNvSpPr>
          <p:nvPr>
            <p:ph idx="1"/>
          </p:nvPr>
        </p:nvSpPr>
        <p:spPr>
          <a:xfrm>
            <a:off x="838200" y="1825625"/>
            <a:ext cx="5257800" cy="4351338"/>
          </a:xfrm>
        </p:spPr>
        <p:txBody>
          <a:bodyPr/>
          <a:lstStyle/>
          <a:p>
            <a:r>
              <a:rPr lang="en-US" dirty="0"/>
              <a:t>N-Shot</a:t>
            </a:r>
          </a:p>
          <a:p>
            <a:pPr lvl="1"/>
            <a:r>
              <a:rPr lang="en-US" dirty="0"/>
              <a:t>Number of shot 0 -&gt; 26</a:t>
            </a:r>
            <a:br>
              <a:rPr lang="en-US" dirty="0"/>
            </a:br>
            <a:r>
              <a:rPr lang="en-US" dirty="0"/>
              <a:t>(no explicit solution example)</a:t>
            </a:r>
          </a:p>
          <a:p>
            <a:pPr lvl="2"/>
            <a:r>
              <a:rPr lang="en-US" dirty="0"/>
              <a:t>0</a:t>
            </a:r>
          </a:p>
          <a:p>
            <a:pPr lvl="2"/>
            <a:r>
              <a:rPr lang="en-US" dirty="0"/>
              <a:t>A</a:t>
            </a:r>
          </a:p>
          <a:p>
            <a:pPr lvl="2"/>
            <a:r>
              <a:rPr lang="en-US" dirty="0"/>
              <a:t>AB</a:t>
            </a:r>
          </a:p>
          <a:p>
            <a:pPr lvl="2"/>
            <a:r>
              <a:rPr lang="en-US" dirty="0"/>
              <a:t>ABC</a:t>
            </a:r>
          </a:p>
          <a:p>
            <a:pPr lvl="2"/>
            <a:r>
              <a:rPr lang="en-US" dirty="0"/>
              <a:t>ABC…Z</a:t>
            </a:r>
          </a:p>
          <a:p>
            <a:endParaRPr lang="en-US" dirty="0"/>
          </a:p>
        </p:txBody>
      </p:sp>
      <p:pic>
        <p:nvPicPr>
          <p:cNvPr id="4" name="Picture 3">
            <a:extLst>
              <a:ext uri="{FF2B5EF4-FFF2-40B4-BE49-F238E27FC236}">
                <a16:creationId xmlns:a16="http://schemas.microsoft.com/office/drawing/2014/main" id="{F904AB03-D6EA-4AC9-9E2D-830F7CC71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435386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66F49-F765-7280-4826-009F23C0E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A8917-2024-9210-7271-0FBCFF41710F}"/>
              </a:ext>
            </a:extLst>
          </p:cNvPr>
          <p:cNvSpPr>
            <a:spLocks noGrp="1"/>
          </p:cNvSpPr>
          <p:nvPr>
            <p:ph type="title"/>
          </p:nvPr>
        </p:nvSpPr>
        <p:spPr/>
        <p:txBody>
          <a:bodyPr/>
          <a:lstStyle/>
          <a:p>
            <a:r>
              <a:rPr lang="en-US" dirty="0"/>
              <a:t>Results: Generalization</a:t>
            </a:r>
          </a:p>
        </p:txBody>
      </p:sp>
      <p:sp>
        <p:nvSpPr>
          <p:cNvPr id="3" name="Content Placeholder 2">
            <a:extLst>
              <a:ext uri="{FF2B5EF4-FFF2-40B4-BE49-F238E27FC236}">
                <a16:creationId xmlns:a16="http://schemas.microsoft.com/office/drawing/2014/main" id="{988C7C7B-FFE1-C6B7-2B48-D7D3CB94A71D}"/>
              </a:ext>
            </a:extLst>
          </p:cNvPr>
          <p:cNvSpPr>
            <a:spLocks noGrp="1"/>
          </p:cNvSpPr>
          <p:nvPr>
            <p:ph idx="1"/>
          </p:nvPr>
        </p:nvSpPr>
        <p:spPr>
          <a:xfrm>
            <a:off x="838200" y="1825625"/>
            <a:ext cx="5257800" cy="4351338"/>
          </a:xfrm>
        </p:spPr>
        <p:txBody>
          <a:bodyPr/>
          <a:lstStyle/>
          <a:p>
            <a:r>
              <a:rPr lang="en-US" dirty="0"/>
              <a:t>N-Shot</a:t>
            </a:r>
          </a:p>
          <a:p>
            <a:pPr lvl="1"/>
            <a:r>
              <a:rPr lang="en-US" dirty="0"/>
              <a:t>The linearly increasing pattern in both prompts suggest there isn’t much generalization going on!</a:t>
            </a:r>
          </a:p>
          <a:p>
            <a:endParaRPr lang="en-US" dirty="0"/>
          </a:p>
        </p:txBody>
      </p:sp>
      <p:pic>
        <p:nvPicPr>
          <p:cNvPr id="4" name="Picture 3">
            <a:extLst>
              <a:ext uri="{FF2B5EF4-FFF2-40B4-BE49-F238E27FC236}">
                <a16:creationId xmlns:a16="http://schemas.microsoft.com/office/drawing/2014/main" id="{2410F6C5-151F-74A2-CCDC-886936CE6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7" name="Picture 6">
            <a:extLst>
              <a:ext uri="{FF2B5EF4-FFF2-40B4-BE49-F238E27FC236}">
                <a16:creationId xmlns:a16="http://schemas.microsoft.com/office/drawing/2014/main" id="{566187CE-4D82-77A7-E18F-C2453A3FC461}"/>
              </a:ext>
            </a:extLst>
          </p:cNvPr>
          <p:cNvPicPr>
            <a:picLocks noChangeAspect="1"/>
          </p:cNvPicPr>
          <p:nvPr/>
        </p:nvPicPr>
        <p:blipFill>
          <a:blip r:embed="rId4"/>
          <a:stretch>
            <a:fillRect/>
          </a:stretch>
        </p:blipFill>
        <p:spPr>
          <a:xfrm>
            <a:off x="6096000" y="753419"/>
            <a:ext cx="5877271" cy="5273308"/>
          </a:xfrm>
          <a:prstGeom prst="rect">
            <a:avLst/>
          </a:prstGeom>
        </p:spPr>
      </p:pic>
    </p:spTree>
    <p:extLst>
      <p:ext uri="{BB962C8B-B14F-4D97-AF65-F5344CB8AC3E}">
        <p14:creationId xmlns:p14="http://schemas.microsoft.com/office/powerpoint/2010/main" val="2824771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5939-9473-9EEB-6708-5F03A24893F1}"/>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8B7AD19C-6F13-89B6-14D7-78F7FCC684C4}"/>
              </a:ext>
            </a:extLst>
          </p:cNvPr>
          <p:cNvSpPr>
            <a:spLocks noGrp="1"/>
          </p:cNvSpPr>
          <p:nvPr>
            <p:ph idx="1"/>
          </p:nvPr>
        </p:nvSpPr>
        <p:spPr/>
        <p:txBody>
          <a:bodyPr/>
          <a:lstStyle/>
          <a:p>
            <a:r>
              <a:rPr lang="en-US" dirty="0"/>
              <a:t>OpenAI ChatGPT Models change a lot, hard to replicate</a:t>
            </a:r>
          </a:p>
        </p:txBody>
      </p:sp>
      <p:pic>
        <p:nvPicPr>
          <p:cNvPr id="4" name="Picture 3">
            <a:extLst>
              <a:ext uri="{FF2B5EF4-FFF2-40B4-BE49-F238E27FC236}">
                <a16:creationId xmlns:a16="http://schemas.microsoft.com/office/drawing/2014/main" id="{ADCD4FBC-A334-FE1F-3CC4-7B2C302DC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869698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46E35-2B5F-EEF8-2167-2FEAA1C4C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12F882-8746-3BC2-BEA0-3E663C90EC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34B9D8-9BBA-5741-3802-8A32D53ABFD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874892D-2957-89F8-7685-F0A22E7AB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045119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D3AA9-7E6A-E8CC-FA29-DD2B2107B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4F370-409D-34EB-F354-37DBACB1D7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566347-17E2-ADCA-C9A5-6517FD57203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A17446B-832F-50AE-1BC0-92A769D9E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711222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D67A-4789-64C2-AED2-B263313BDD7C}"/>
              </a:ext>
            </a:extLst>
          </p:cNvPr>
          <p:cNvSpPr>
            <a:spLocks noGrp="1"/>
          </p:cNvSpPr>
          <p:nvPr>
            <p:ph type="title"/>
          </p:nvPr>
        </p:nvSpPr>
        <p:spPr/>
        <p:txBody>
          <a:bodyPr/>
          <a:lstStyle/>
          <a:p>
            <a:r>
              <a:rPr lang="en-US" dirty="0"/>
              <a:t>ChatGPT4PCG</a:t>
            </a:r>
          </a:p>
        </p:txBody>
      </p:sp>
      <p:pic>
        <p:nvPicPr>
          <p:cNvPr id="5" name="Content Placeholder 4" descr="A screenshot of a game&#10;&#10;Description automatically generated">
            <a:extLst>
              <a:ext uri="{FF2B5EF4-FFF2-40B4-BE49-F238E27FC236}">
                <a16:creationId xmlns:a16="http://schemas.microsoft.com/office/drawing/2014/main" id="{25018397-188F-5C2B-4B68-BCDAE8F3E627}"/>
              </a:ext>
            </a:extLst>
          </p:cNvPr>
          <p:cNvPicPr>
            <a:picLocks noGrp="1" noChangeAspect="1"/>
          </p:cNvPicPr>
          <p:nvPr>
            <p:ph idx="1"/>
          </p:nvPr>
        </p:nvPicPr>
        <p:blipFill>
          <a:blip r:embed="rId2"/>
          <a:stretch>
            <a:fillRect/>
          </a:stretch>
        </p:blipFill>
        <p:spPr>
          <a:xfrm>
            <a:off x="1729683" y="1825625"/>
            <a:ext cx="8732633" cy="4351338"/>
          </a:xfrm>
        </p:spPr>
      </p:pic>
      <p:pic>
        <p:nvPicPr>
          <p:cNvPr id="3" name="Picture 2">
            <a:extLst>
              <a:ext uri="{FF2B5EF4-FFF2-40B4-BE49-F238E27FC236}">
                <a16:creationId xmlns:a16="http://schemas.microsoft.com/office/drawing/2014/main" id="{6367FB76-EF34-1B5C-159C-A7DBFC918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09979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E1FC-CA8E-F71B-BDEF-DE9ADBA56954}"/>
              </a:ext>
            </a:extLst>
          </p:cNvPr>
          <p:cNvSpPr>
            <a:spLocks noGrp="1"/>
          </p:cNvSpPr>
          <p:nvPr>
            <p:ph type="title"/>
          </p:nvPr>
        </p:nvSpPr>
        <p:spPr/>
        <p:txBody>
          <a:bodyPr/>
          <a:lstStyle/>
          <a:p>
            <a:r>
              <a:rPr lang="en-US" dirty="0"/>
              <a:t>Experiment 1: Replication Experiment</a:t>
            </a:r>
          </a:p>
        </p:txBody>
      </p:sp>
      <p:sp>
        <p:nvSpPr>
          <p:cNvPr id="3" name="Content Placeholder 2">
            <a:extLst>
              <a:ext uri="{FF2B5EF4-FFF2-40B4-BE49-F238E27FC236}">
                <a16:creationId xmlns:a16="http://schemas.microsoft.com/office/drawing/2014/main" id="{B4263921-9C05-3D76-13F4-9128EF973DE7}"/>
              </a:ext>
            </a:extLst>
          </p:cNvPr>
          <p:cNvSpPr>
            <a:spLocks noGrp="1"/>
          </p:cNvSpPr>
          <p:nvPr>
            <p:ph idx="1"/>
          </p:nvPr>
        </p:nvSpPr>
        <p:spPr/>
        <p:txBody>
          <a:bodyPr>
            <a:normAutofit fontScale="85000" lnSpcReduction="20000"/>
          </a:bodyPr>
          <a:lstStyle/>
          <a:p>
            <a:r>
              <a:rPr lang="en-US" dirty="0"/>
              <a:t>The replication experiment investigates whether the original prompts achieve approximately the same scores six months after the competition. </a:t>
            </a:r>
          </a:p>
          <a:p>
            <a:r>
              <a:rPr lang="en-US" dirty="0"/>
              <a:t>ChatGPT-3.5 is closed source and it is unclear when changes are made that may impact the generated levels. </a:t>
            </a:r>
          </a:p>
          <a:p>
            <a:r>
              <a:rPr lang="en-US" dirty="0"/>
              <a:t>This experiment also examines whether scores are impacted by increasing the number of levels generated per letter to 100. </a:t>
            </a:r>
          </a:p>
          <a:p>
            <a:r>
              <a:rPr lang="en-US" dirty="0"/>
              <a:t>The results of the replication experiment show that ChatGPT-3.5 is changing over the time span of six months, and that these small changes can significantly impact how prompts score, whether ten or 100 levels are evaluated. </a:t>
            </a:r>
          </a:p>
          <a:p>
            <a:r>
              <a:rPr lang="en-US" dirty="0"/>
              <a:t>While the sample size is likely adequate for the competition, to make conclusions about prompts submitted to the competition over the course of years, it will be important to query LLMs with static weights.</a:t>
            </a:r>
          </a:p>
        </p:txBody>
      </p:sp>
      <p:pic>
        <p:nvPicPr>
          <p:cNvPr id="4" name="Picture 3">
            <a:extLst>
              <a:ext uri="{FF2B5EF4-FFF2-40B4-BE49-F238E27FC236}">
                <a16:creationId xmlns:a16="http://schemas.microsoft.com/office/drawing/2014/main" id="{3402D423-EAFC-0E92-4888-26D8F352C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842903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CF05D-5774-FD09-041D-6248A9EA7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477EC-1D05-38F2-F1B6-EBFED7F214D8}"/>
              </a:ext>
            </a:extLst>
          </p:cNvPr>
          <p:cNvSpPr>
            <a:spLocks noGrp="1"/>
          </p:cNvSpPr>
          <p:nvPr>
            <p:ph type="title"/>
          </p:nvPr>
        </p:nvSpPr>
        <p:spPr/>
        <p:txBody>
          <a:bodyPr/>
          <a:lstStyle/>
          <a:p>
            <a:r>
              <a:rPr lang="en-US" dirty="0"/>
              <a:t>Experiment 2: Generalization Experiment</a:t>
            </a:r>
          </a:p>
        </p:txBody>
      </p:sp>
      <p:sp>
        <p:nvSpPr>
          <p:cNvPr id="3" name="Content Placeholder 2">
            <a:extLst>
              <a:ext uri="{FF2B5EF4-FFF2-40B4-BE49-F238E27FC236}">
                <a16:creationId xmlns:a16="http://schemas.microsoft.com/office/drawing/2014/main" id="{D22D0123-213B-D8CF-D415-8CD1213239F6}"/>
              </a:ext>
            </a:extLst>
          </p:cNvPr>
          <p:cNvSpPr>
            <a:spLocks noGrp="1"/>
          </p:cNvSpPr>
          <p:nvPr>
            <p:ph idx="1"/>
          </p:nvPr>
        </p:nvSpPr>
        <p:spPr/>
        <p:txBody>
          <a:bodyPr>
            <a:normAutofit fontScale="77500" lnSpcReduction="20000"/>
          </a:bodyPr>
          <a:lstStyle/>
          <a:p>
            <a:r>
              <a:rPr lang="en-US" dirty="0"/>
              <a:t>The generalization experiment examines the ability of prompts to generate levels it has not yet seen (i.e., that are not hard-coded in the prompt). </a:t>
            </a:r>
          </a:p>
          <a:p>
            <a:r>
              <a:rPr lang="en-US" dirty="0"/>
              <a:t>Prompts are modified to contain zero-shots or example letters in the zero-shot setting or one-shot in the one-shot setting. </a:t>
            </a:r>
          </a:p>
          <a:p>
            <a:r>
              <a:rPr lang="en-US" dirty="0"/>
              <a:t>The prompts in the one-shot setting are tested per letter given that prompts contain different example letters and some letters are more difficult to generate than others. </a:t>
            </a:r>
          </a:p>
          <a:p>
            <a:r>
              <a:rPr lang="en-US" dirty="0"/>
              <a:t>N-shot prompting is specified for a small subset of prompts and example letters. </a:t>
            </a:r>
          </a:p>
          <a:p>
            <a:r>
              <a:rPr lang="en-US" dirty="0"/>
              <a:t>The goal of this experiment is to understand whether successful prompts are generalizing or if it is the quality of their lookup tables that determines their score.</a:t>
            </a:r>
          </a:p>
          <a:p>
            <a:r>
              <a:rPr lang="en-US" dirty="0"/>
              <a:t> Results show that these modified prompts perform significantly worse than their unmodified counterparts and prompts that generalize well are not necessarily those that perform well in the competition. </a:t>
            </a:r>
          </a:p>
          <a:p>
            <a:r>
              <a:rPr lang="en-US" dirty="0"/>
              <a:t>These results suggest that generalizing with these new level generators is an open problem to explore.</a:t>
            </a:r>
          </a:p>
        </p:txBody>
      </p:sp>
      <p:pic>
        <p:nvPicPr>
          <p:cNvPr id="4" name="Picture 3">
            <a:extLst>
              <a:ext uri="{FF2B5EF4-FFF2-40B4-BE49-F238E27FC236}">
                <a16:creationId xmlns:a16="http://schemas.microsoft.com/office/drawing/2014/main" id="{289003E0-814A-0E00-53A1-E4DFB6E2D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025941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92F26-4CAA-1FF7-86C4-9B3C7C6819A8}"/>
              </a:ext>
            </a:extLst>
          </p:cNvPr>
          <p:cNvSpPr>
            <a:spLocks noGrp="1"/>
          </p:cNvSpPr>
          <p:nvPr>
            <p:ph type="title"/>
          </p:nvPr>
        </p:nvSpPr>
        <p:spPr/>
        <p:txBody>
          <a:bodyPr/>
          <a:lstStyle/>
          <a:p>
            <a:endParaRPr lang="en-US"/>
          </a:p>
        </p:txBody>
      </p:sp>
      <p:pic>
        <p:nvPicPr>
          <p:cNvPr id="5" name="Content Placeholder 4" descr="A pie chart with different colored circles&#10;&#10;Description automatically generated">
            <a:extLst>
              <a:ext uri="{FF2B5EF4-FFF2-40B4-BE49-F238E27FC236}">
                <a16:creationId xmlns:a16="http://schemas.microsoft.com/office/drawing/2014/main" id="{B36E771F-67CD-3F7B-BEC3-445C35168F71}"/>
              </a:ext>
            </a:extLst>
          </p:cNvPr>
          <p:cNvPicPr>
            <a:picLocks noGrp="1" noChangeAspect="1"/>
          </p:cNvPicPr>
          <p:nvPr>
            <p:ph idx="1"/>
          </p:nvPr>
        </p:nvPicPr>
        <p:blipFill>
          <a:blip r:embed="rId3"/>
          <a:stretch>
            <a:fillRect/>
          </a:stretch>
        </p:blipFill>
        <p:spPr>
          <a:xfrm>
            <a:off x="4864878" y="1829078"/>
            <a:ext cx="6371665" cy="4304263"/>
          </a:xfrm>
        </p:spPr>
      </p:pic>
      <p:pic>
        <p:nvPicPr>
          <p:cNvPr id="2050" name="Picture 2">
            <a:extLst>
              <a:ext uri="{FF2B5EF4-FFF2-40B4-BE49-F238E27FC236}">
                <a16:creationId xmlns:a16="http://schemas.microsoft.com/office/drawing/2014/main" id="{B2656359-16A6-66B0-9707-3103152EB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41" y="1829078"/>
            <a:ext cx="3313250" cy="43478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C64F546-6764-2476-2370-84AB36AC6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19580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E1D7-2CD2-0316-B99A-3AB2458C98E7}"/>
              </a:ext>
            </a:extLst>
          </p:cNvPr>
          <p:cNvSpPr>
            <a:spLocks noGrp="1"/>
          </p:cNvSpPr>
          <p:nvPr>
            <p:ph type="title"/>
          </p:nvPr>
        </p:nvSpPr>
        <p:spPr/>
        <p:txBody>
          <a:bodyPr/>
          <a:lstStyle/>
          <a:p>
            <a:r>
              <a:rPr lang="en-US" dirty="0"/>
              <a:t>Introduction</a:t>
            </a:r>
          </a:p>
        </p:txBody>
      </p:sp>
      <p:pic>
        <p:nvPicPr>
          <p:cNvPr id="5" name="Content Placeholder 4" descr="A diagram of a diagram&#10;&#10;Description automatically generated">
            <a:extLst>
              <a:ext uri="{FF2B5EF4-FFF2-40B4-BE49-F238E27FC236}">
                <a16:creationId xmlns:a16="http://schemas.microsoft.com/office/drawing/2014/main" id="{5D22BF80-ECE8-4669-90E7-AA1C86CF9B82}"/>
              </a:ext>
            </a:extLst>
          </p:cNvPr>
          <p:cNvPicPr>
            <a:picLocks noGrp="1" noChangeAspect="1"/>
          </p:cNvPicPr>
          <p:nvPr>
            <p:ph idx="1"/>
          </p:nvPr>
        </p:nvPicPr>
        <p:blipFill rotWithShape="1">
          <a:blip r:embed="rId3"/>
          <a:srcRect t="24123" b="33616"/>
          <a:stretch/>
        </p:blipFill>
        <p:spPr>
          <a:xfrm>
            <a:off x="3824062" y="2875279"/>
            <a:ext cx="4543875" cy="1838961"/>
          </a:xfrm>
        </p:spPr>
      </p:pic>
      <p:pic>
        <p:nvPicPr>
          <p:cNvPr id="3" name="Picture 2">
            <a:extLst>
              <a:ext uri="{FF2B5EF4-FFF2-40B4-BE49-F238E27FC236}">
                <a16:creationId xmlns:a16="http://schemas.microsoft.com/office/drawing/2014/main" id="{E08FFF09-0333-AD51-190F-9664A8F57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609145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B8746-0F3E-1396-8B2E-3C4F711EC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B1C64-4D62-5F20-04FC-B00D65F5980E}"/>
              </a:ext>
            </a:extLst>
          </p:cNvPr>
          <p:cNvSpPr>
            <a:spLocks noGrp="1"/>
          </p:cNvSpPr>
          <p:nvPr>
            <p:ph type="title"/>
          </p:nvPr>
        </p:nvSpPr>
        <p:spPr/>
        <p:txBody>
          <a:bodyPr>
            <a:normAutofit/>
          </a:bodyPr>
          <a:lstStyle/>
          <a:p>
            <a:pPr rtl="0"/>
            <a:r>
              <a:rPr lang="en-US" sz="3200" b="1" i="0" u="none" strike="noStrike" dirty="0">
                <a:solidFill>
                  <a:srgbClr val="000000"/>
                </a:solidFill>
                <a:effectLst/>
                <a:latin typeface="Arial" panose="020B0604020202020204" pitchFamily="34" charset="0"/>
              </a:rPr>
              <a:t>One of the forefathers of AI</a:t>
            </a:r>
            <a:endParaRPr lang="en-US" b="0" dirty="0">
              <a:effectLst/>
            </a:endParaRPr>
          </a:p>
        </p:txBody>
      </p:sp>
      <p:sp>
        <p:nvSpPr>
          <p:cNvPr id="3" name="Content Placeholder 2">
            <a:extLst>
              <a:ext uri="{FF2B5EF4-FFF2-40B4-BE49-F238E27FC236}">
                <a16:creationId xmlns:a16="http://schemas.microsoft.com/office/drawing/2014/main" id="{D0284EFC-D446-985F-494C-6988EEBE5BC0}"/>
              </a:ext>
            </a:extLst>
          </p:cNvPr>
          <p:cNvSpPr>
            <a:spLocks noGrp="1"/>
          </p:cNvSpPr>
          <p:nvPr>
            <p:ph idx="1"/>
          </p:nvPr>
        </p:nvSpPr>
        <p:spPr/>
        <p:txBody>
          <a:bodyPr/>
          <a:lstStyle/>
          <a:p>
            <a:pPr rtl="0"/>
            <a:r>
              <a:rPr lang="en-US" sz="1800" b="1" i="0" u="sng" dirty="0">
                <a:solidFill>
                  <a:srgbClr val="000000"/>
                </a:solidFill>
                <a:effectLst/>
                <a:latin typeface="Arial" panose="020B0604020202020204" pitchFamily="34" charset="0"/>
              </a:rPr>
              <a:t>McCarthy</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AI is the science and engineering of making machines do tasks they have never seen and have not been prepared for beforehand</a:t>
            </a:r>
            <a:r>
              <a:rPr lang="en-US" sz="1800" b="0" i="0" u="none" strike="noStrike" dirty="0">
                <a:solidFill>
                  <a:srgbClr val="000000"/>
                </a:solidFill>
                <a:effectLst/>
                <a:latin typeface="Arial" panose="020B0604020202020204" pitchFamily="34" charset="0"/>
              </a:rPr>
              <a:t>”.</a:t>
            </a:r>
            <a:endParaRPr lang="en-US" sz="2800" b="0" dirty="0">
              <a:effectLst/>
            </a:endParaRPr>
          </a:p>
        </p:txBody>
      </p:sp>
      <p:pic>
        <p:nvPicPr>
          <p:cNvPr id="4" name="Picture 3">
            <a:extLst>
              <a:ext uri="{FF2B5EF4-FFF2-40B4-BE49-F238E27FC236}">
                <a16:creationId xmlns:a16="http://schemas.microsoft.com/office/drawing/2014/main" id="{A76B6A00-6B6E-4730-E3E6-EBD3876F9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189750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CBA6-5835-3BB4-22FD-34B5A01B2F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A87E45-2613-7149-E08E-CCFFC9AD3F8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39AD391-AB0D-33D1-B77A-F9008AE14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39518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C4EF-E817-A591-A6F7-1614009885B2}"/>
              </a:ext>
            </a:extLst>
          </p:cNvPr>
          <p:cNvSpPr>
            <a:spLocks noGrp="1"/>
          </p:cNvSpPr>
          <p:nvPr>
            <p:ph type="title"/>
          </p:nvPr>
        </p:nvSpPr>
        <p:spPr/>
        <p:txBody>
          <a:bodyPr/>
          <a:lstStyle/>
          <a:p>
            <a:r>
              <a:rPr lang="en-US" dirty="0"/>
              <a:t>Argument </a:t>
            </a:r>
          </a:p>
        </p:txBody>
      </p:sp>
      <p:sp>
        <p:nvSpPr>
          <p:cNvPr id="3" name="Content Placeholder 2">
            <a:extLst>
              <a:ext uri="{FF2B5EF4-FFF2-40B4-BE49-F238E27FC236}">
                <a16:creationId xmlns:a16="http://schemas.microsoft.com/office/drawing/2014/main" id="{AA3BFD84-033A-AA20-6F9E-A93B3A4D7D1B}"/>
              </a:ext>
            </a:extLst>
          </p:cNvPr>
          <p:cNvSpPr>
            <a:spLocks noGrp="1"/>
          </p:cNvSpPr>
          <p:nvPr>
            <p:ph idx="1"/>
          </p:nvPr>
        </p:nvSpPr>
        <p:spPr/>
        <p:txBody>
          <a:bodyPr/>
          <a:lstStyle/>
          <a:p>
            <a:r>
              <a:rPr lang="en-US" b="0" i="0" dirty="0">
                <a:solidFill>
                  <a:srgbClr val="222222"/>
                </a:solidFill>
                <a:effectLst/>
                <a:latin typeface="Helvetica" panose="020B0604020202020204" pitchFamily="34" charset="0"/>
              </a:rPr>
              <a:t>A machine learning model's ability to </a:t>
            </a:r>
            <a:r>
              <a:rPr lang="en-US" b="0" i="0" u="sng" dirty="0">
                <a:solidFill>
                  <a:srgbClr val="222222"/>
                </a:solidFill>
                <a:effectLst/>
                <a:latin typeface="Helvetica" panose="020B0604020202020204" pitchFamily="34" charset="0"/>
              </a:rPr>
              <a:t>generalize</a:t>
            </a:r>
            <a:r>
              <a:rPr lang="en-US" b="0" i="0" dirty="0">
                <a:solidFill>
                  <a:srgbClr val="222222"/>
                </a:solidFill>
                <a:effectLst/>
                <a:latin typeface="Helvetica" panose="020B0604020202020204" pitchFamily="34" charset="0"/>
              </a:rPr>
              <a:t> is often considered </a:t>
            </a:r>
            <a:r>
              <a:rPr lang="en-US" b="0" i="0" u="sng" dirty="0">
                <a:solidFill>
                  <a:srgbClr val="222222"/>
                </a:solidFill>
                <a:effectLst/>
                <a:latin typeface="Helvetica" panose="020B0604020202020204" pitchFamily="34" charset="0"/>
              </a:rPr>
              <a:t>a measure of its intelligence</a:t>
            </a:r>
            <a:r>
              <a:rPr lang="en-US" b="0" i="0" dirty="0">
                <a:solidFill>
                  <a:srgbClr val="222222"/>
                </a:solidFill>
                <a:effectLst/>
                <a:latin typeface="Helvetica" panose="020B0604020202020204" pitchFamily="34" charset="0"/>
              </a:rPr>
              <a:t>.</a:t>
            </a:r>
            <a:endParaRPr lang="en-US" dirty="0"/>
          </a:p>
        </p:txBody>
      </p:sp>
      <p:pic>
        <p:nvPicPr>
          <p:cNvPr id="4" name="Picture 3">
            <a:extLst>
              <a:ext uri="{FF2B5EF4-FFF2-40B4-BE49-F238E27FC236}">
                <a16:creationId xmlns:a16="http://schemas.microsoft.com/office/drawing/2014/main" id="{7CED9255-5C44-866A-3AB7-8D8AAD12C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0669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09955-5D89-E77A-1848-F03E9BC85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10D30-FC71-DDF2-EA79-8643F4143942}"/>
              </a:ext>
            </a:extLst>
          </p:cNvPr>
          <p:cNvSpPr>
            <a:spLocks noGrp="1"/>
          </p:cNvSpPr>
          <p:nvPr>
            <p:ph type="title"/>
          </p:nvPr>
        </p:nvSpPr>
        <p:spPr/>
        <p:txBody>
          <a:bodyPr/>
          <a:lstStyle/>
          <a:p>
            <a:r>
              <a:rPr lang="en-US" dirty="0"/>
              <a:t>Argument </a:t>
            </a:r>
          </a:p>
        </p:txBody>
      </p:sp>
      <p:sp>
        <p:nvSpPr>
          <p:cNvPr id="3" name="Content Placeholder 2">
            <a:extLst>
              <a:ext uri="{FF2B5EF4-FFF2-40B4-BE49-F238E27FC236}">
                <a16:creationId xmlns:a16="http://schemas.microsoft.com/office/drawing/2014/main" id="{26230AF7-68FF-2CE1-DD78-DF10ED290190}"/>
              </a:ext>
            </a:extLst>
          </p:cNvPr>
          <p:cNvSpPr>
            <a:spLocks noGrp="1"/>
          </p:cNvSpPr>
          <p:nvPr>
            <p:ph idx="1"/>
          </p:nvPr>
        </p:nvSpPr>
        <p:spPr/>
        <p:txBody>
          <a:bodyPr/>
          <a:lstStyle/>
          <a:p>
            <a:r>
              <a:rPr lang="en-US" b="0" i="0" dirty="0">
                <a:solidFill>
                  <a:srgbClr val="222222"/>
                </a:solidFill>
                <a:effectLst/>
                <a:latin typeface="Helvetica" panose="020B0604020202020204" pitchFamily="34" charset="0"/>
              </a:rPr>
              <a:t>A machine learning model's ability to </a:t>
            </a:r>
            <a:r>
              <a:rPr lang="en-US" b="0" i="0" u="sng" dirty="0">
                <a:solidFill>
                  <a:srgbClr val="222222"/>
                </a:solidFill>
                <a:effectLst/>
                <a:latin typeface="Helvetica" panose="020B0604020202020204" pitchFamily="34" charset="0"/>
              </a:rPr>
              <a:t>generalize</a:t>
            </a:r>
            <a:r>
              <a:rPr lang="en-US" b="0" i="0" dirty="0">
                <a:solidFill>
                  <a:srgbClr val="222222"/>
                </a:solidFill>
                <a:effectLst/>
                <a:latin typeface="Helvetica" panose="020B0604020202020204" pitchFamily="34" charset="0"/>
              </a:rPr>
              <a:t> is often considered </a:t>
            </a:r>
            <a:r>
              <a:rPr lang="en-US" b="0" i="0" u="sng" dirty="0">
                <a:solidFill>
                  <a:srgbClr val="222222"/>
                </a:solidFill>
                <a:effectLst/>
                <a:latin typeface="Helvetica" panose="020B0604020202020204" pitchFamily="34" charset="0"/>
              </a:rPr>
              <a:t>a measure of its intelligence</a:t>
            </a:r>
            <a:r>
              <a:rPr lang="en-US" b="0" i="0" dirty="0">
                <a:solidFill>
                  <a:srgbClr val="222222"/>
                </a:solidFill>
                <a:effectLst/>
                <a:latin typeface="Helvetica" panose="020B0604020202020204" pitchFamily="34" charset="0"/>
              </a:rPr>
              <a:t>.</a:t>
            </a:r>
          </a:p>
          <a:p>
            <a:pPr lvl="1"/>
            <a:endParaRPr lang="en-US" dirty="0">
              <a:solidFill>
                <a:srgbClr val="222222"/>
              </a:solidFill>
              <a:latin typeface="Helvetica" panose="020B0604020202020204" pitchFamily="34" charset="0"/>
            </a:endParaRPr>
          </a:p>
          <a:p>
            <a:pPr lvl="1"/>
            <a:r>
              <a:rPr lang="en-US" dirty="0">
                <a:solidFill>
                  <a:srgbClr val="222222"/>
                </a:solidFill>
                <a:latin typeface="Helvetica" panose="020B0604020202020204" pitchFamily="34" charset="0"/>
              </a:rPr>
              <a:t>How Intelligent are Large Language Models?</a:t>
            </a:r>
            <a:endParaRPr lang="en-US" dirty="0"/>
          </a:p>
        </p:txBody>
      </p:sp>
      <p:pic>
        <p:nvPicPr>
          <p:cNvPr id="4" name="Picture 3">
            <a:extLst>
              <a:ext uri="{FF2B5EF4-FFF2-40B4-BE49-F238E27FC236}">
                <a16:creationId xmlns:a16="http://schemas.microsoft.com/office/drawing/2014/main" id="{97C6D640-25AC-E1A4-1317-A9B6E28D2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084660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F7F0D-7E86-F7FC-4CE2-5993E19BE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062ADB-208F-ACEF-7996-17F178AFE04A}"/>
              </a:ext>
            </a:extLst>
          </p:cNvPr>
          <p:cNvSpPr>
            <a:spLocks noGrp="1"/>
          </p:cNvSpPr>
          <p:nvPr>
            <p:ph type="title"/>
          </p:nvPr>
        </p:nvSpPr>
        <p:spPr/>
        <p:txBody>
          <a:bodyPr/>
          <a:lstStyle/>
          <a:p>
            <a:r>
              <a:rPr lang="en-US" dirty="0"/>
              <a:t>LLM Sampling</a:t>
            </a:r>
          </a:p>
        </p:txBody>
      </p:sp>
      <p:pic>
        <p:nvPicPr>
          <p:cNvPr id="5" name="Picture 4">
            <a:extLst>
              <a:ext uri="{FF2B5EF4-FFF2-40B4-BE49-F238E27FC236}">
                <a16:creationId xmlns:a16="http://schemas.microsoft.com/office/drawing/2014/main" id="{6F72F7FC-7DDF-9007-646D-E91B7861B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20" name="Content Placeholder 19">
            <a:extLst>
              <a:ext uri="{FF2B5EF4-FFF2-40B4-BE49-F238E27FC236}">
                <a16:creationId xmlns:a16="http://schemas.microsoft.com/office/drawing/2014/main" id="{3B1A6960-2FCF-28EA-2FEB-BEF35F394B00}"/>
              </a:ext>
            </a:extLst>
          </p:cNvPr>
          <p:cNvSpPr>
            <a:spLocks noGrp="1"/>
          </p:cNvSpPr>
          <p:nvPr>
            <p:ph idx="1"/>
          </p:nvPr>
        </p:nvSpPr>
        <p:spPr/>
        <p:txBody>
          <a:bodyPr/>
          <a:lstStyle/>
          <a:p>
            <a:r>
              <a:rPr lang="en-US" dirty="0"/>
              <a:t>We need a picture here that shows how the input is being transformed into the output, showing the attention module and how the training process on the training data determines the weights for each word,</a:t>
            </a:r>
          </a:p>
          <a:p>
            <a:endParaRPr lang="en-US" dirty="0"/>
          </a:p>
        </p:txBody>
      </p:sp>
    </p:spTree>
    <p:extLst>
      <p:ext uri="{BB962C8B-B14F-4D97-AF65-F5344CB8AC3E}">
        <p14:creationId xmlns:p14="http://schemas.microsoft.com/office/powerpoint/2010/main" val="2411421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3AFE8-4BFA-D17D-DF57-846BF7D5C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51965D-4FB3-45E1-A95A-BB238B836229}"/>
              </a:ext>
            </a:extLst>
          </p:cNvPr>
          <p:cNvSpPr>
            <a:spLocks noGrp="1"/>
          </p:cNvSpPr>
          <p:nvPr>
            <p:ph type="title"/>
          </p:nvPr>
        </p:nvSpPr>
        <p:spPr/>
        <p:txBody>
          <a:bodyPr/>
          <a:lstStyle/>
          <a:p>
            <a:r>
              <a:rPr lang="en-US" dirty="0"/>
              <a:t>LLM Sampling</a:t>
            </a:r>
          </a:p>
        </p:txBody>
      </p:sp>
      <p:pic>
        <p:nvPicPr>
          <p:cNvPr id="5" name="Picture 4">
            <a:extLst>
              <a:ext uri="{FF2B5EF4-FFF2-40B4-BE49-F238E27FC236}">
                <a16:creationId xmlns:a16="http://schemas.microsoft.com/office/drawing/2014/main" id="{549EA657-A257-910E-6C46-4158C8162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15" name="Cube 14">
            <a:extLst>
              <a:ext uri="{FF2B5EF4-FFF2-40B4-BE49-F238E27FC236}">
                <a16:creationId xmlns:a16="http://schemas.microsoft.com/office/drawing/2014/main" id="{035311B9-F8EC-27DF-B606-F9A780C40647}"/>
              </a:ext>
            </a:extLst>
          </p:cNvPr>
          <p:cNvSpPr/>
          <p:nvPr/>
        </p:nvSpPr>
        <p:spPr>
          <a:xfrm>
            <a:off x="3052459" y="2164079"/>
            <a:ext cx="1839582" cy="3137467"/>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16" name="Scroll: Vertical 15">
            <a:extLst>
              <a:ext uri="{FF2B5EF4-FFF2-40B4-BE49-F238E27FC236}">
                <a16:creationId xmlns:a16="http://schemas.microsoft.com/office/drawing/2014/main" id="{A9B94FFF-7E1D-05A6-FC3A-61F278EB7F5D}"/>
              </a:ext>
            </a:extLst>
          </p:cNvPr>
          <p:cNvSpPr/>
          <p:nvPr/>
        </p:nvSpPr>
        <p:spPr>
          <a:xfrm>
            <a:off x="779313" y="2873451"/>
            <a:ext cx="1364883" cy="1712701"/>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800">
                <a:latin typeface="Bahnschrift SemiBold Condensed" panose="020B0502040204020203" pitchFamily="34" charset="0"/>
              </a:rPr>
              <a:t>prompt</a:t>
            </a:r>
          </a:p>
          <a:p>
            <a:pPr algn="ctr"/>
            <a:endParaRPr lang="en-US" dirty="0"/>
          </a:p>
        </p:txBody>
      </p:sp>
      <p:sp>
        <p:nvSpPr>
          <p:cNvPr id="17" name="Arrow: Right 16">
            <a:extLst>
              <a:ext uri="{FF2B5EF4-FFF2-40B4-BE49-F238E27FC236}">
                <a16:creationId xmlns:a16="http://schemas.microsoft.com/office/drawing/2014/main" id="{79146ADA-54ED-DC67-1EDC-91E0A2ABE414}"/>
              </a:ext>
            </a:extLst>
          </p:cNvPr>
          <p:cNvSpPr/>
          <p:nvPr/>
        </p:nvSpPr>
        <p:spPr>
          <a:xfrm>
            <a:off x="2141850" y="3564268"/>
            <a:ext cx="764766" cy="325197"/>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8" name="Content Placeholder 4" descr="A diagram of a diagram&#10;&#10;Description automatically generated">
            <a:extLst>
              <a:ext uri="{FF2B5EF4-FFF2-40B4-BE49-F238E27FC236}">
                <a16:creationId xmlns:a16="http://schemas.microsoft.com/office/drawing/2014/main" id="{792EC154-57DB-00AC-FE7E-FD5AEBB9B271}"/>
              </a:ext>
            </a:extLst>
          </p:cNvPr>
          <p:cNvPicPr>
            <a:picLocks noGrp="1" noChangeAspect="1"/>
          </p:cNvPicPr>
          <p:nvPr>
            <p:ph idx="1"/>
          </p:nvPr>
        </p:nvPicPr>
        <p:blipFill rotWithShape="1">
          <a:blip r:embed="rId4"/>
          <a:srcRect t="24123" b="33616"/>
          <a:stretch/>
        </p:blipFill>
        <p:spPr>
          <a:xfrm>
            <a:off x="6314625" y="2578099"/>
            <a:ext cx="4543875" cy="1838961"/>
          </a:xfrm>
        </p:spPr>
      </p:pic>
    </p:spTree>
    <p:extLst>
      <p:ext uri="{BB962C8B-B14F-4D97-AF65-F5344CB8AC3E}">
        <p14:creationId xmlns:p14="http://schemas.microsoft.com/office/powerpoint/2010/main" val="423009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16406</TotalTime>
  <Words>1867</Words>
  <Application>Microsoft Office PowerPoint</Application>
  <PresentationFormat>Widescreen</PresentationFormat>
  <Paragraphs>312</Paragraphs>
  <Slides>50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Aptos</vt:lpstr>
      <vt:lpstr>Aptos Display</vt:lpstr>
      <vt:lpstr>Arial</vt:lpstr>
      <vt:lpstr>Bahnschrift SemiBold Condensed</vt:lpstr>
      <vt:lpstr>Calibri</vt:lpstr>
      <vt:lpstr>Helvetica</vt:lpstr>
      <vt:lpstr>Office Theme</vt:lpstr>
      <vt:lpstr>PowerPoint Presentation</vt:lpstr>
      <vt:lpstr>generality</vt:lpstr>
      <vt:lpstr>The promise of “AI”</vt:lpstr>
      <vt:lpstr>The promise of “AI”</vt:lpstr>
      <vt:lpstr>One of the forefathers of AI</vt:lpstr>
      <vt:lpstr>Argument </vt:lpstr>
      <vt:lpstr>Argument </vt:lpstr>
      <vt:lpstr>LLM Sampling</vt:lpstr>
      <vt:lpstr>LLM Sampling</vt:lpstr>
      <vt:lpstr>LLM Sampling</vt:lpstr>
      <vt:lpstr>Orange-Box LLM</vt:lpstr>
      <vt:lpstr>LLM: memorize vs. generalize</vt:lpstr>
      <vt:lpstr>LLM Generalization</vt:lpstr>
      <vt:lpstr>Zero-Shot LLM Generalization</vt:lpstr>
      <vt:lpstr>Zero-Shot Example: Visualize!</vt:lpstr>
      <vt:lpstr>One-Shot LLM Generalization</vt:lpstr>
      <vt:lpstr>One-Shot LLM Generalization</vt:lpstr>
      <vt:lpstr>LLM Replicable?</vt:lpstr>
      <vt:lpstr>Domain: ChatGPT4PCG</vt:lpstr>
      <vt:lpstr>Domain: ChatGPT4PCG</vt:lpstr>
      <vt:lpstr>Replication Experiment</vt:lpstr>
      <vt:lpstr>Generalization Experiment</vt:lpstr>
      <vt:lpstr>Generalization Experiment</vt:lpstr>
      <vt:lpstr>Generalization Experiment</vt:lpstr>
      <vt:lpstr>Generalization Experiment</vt:lpstr>
      <vt:lpstr>Results: Replication</vt:lpstr>
      <vt:lpstr>Results: Replication</vt:lpstr>
      <vt:lpstr>Results: Replication</vt:lpstr>
      <vt:lpstr>Results: Generalization</vt:lpstr>
      <vt:lpstr>Results: Generalization</vt:lpstr>
      <vt:lpstr>Results: Generalization</vt:lpstr>
      <vt:lpstr>Results: Generalization</vt:lpstr>
      <vt:lpstr>Results: Generalization</vt:lpstr>
      <vt:lpstr>Results: Generalization</vt:lpstr>
      <vt:lpstr>Results: Generalization</vt:lpstr>
      <vt:lpstr>Results: Generalization</vt:lpstr>
      <vt:lpstr>Results: Generalization</vt:lpstr>
      <vt:lpstr>Results: Generalization</vt:lpstr>
      <vt:lpstr>Results: Generalization</vt:lpstr>
      <vt:lpstr>Results: Generalization</vt:lpstr>
      <vt:lpstr>Results: Generalization</vt:lpstr>
      <vt:lpstr>Discussion</vt:lpstr>
      <vt:lpstr>PowerPoint Presentation</vt:lpstr>
      <vt:lpstr>PowerPoint Presentation</vt:lpstr>
      <vt:lpstr>ChatGPT4PCG</vt:lpstr>
      <vt:lpstr>Experiment 1: Replication Experiment</vt:lpstr>
      <vt:lpstr>Experiment 2: Generalization Experiment</vt:lpstr>
      <vt:lpstr>PowerPoint Presentation</vt:lpstr>
      <vt:lpstr>Introduction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Amy Hoover</dc:creator>
  <cp:lastModifiedBy>Arash Moradi</cp:lastModifiedBy>
  <cp:revision>6</cp:revision>
  <dcterms:created xsi:type="dcterms:W3CDTF">2024-11-26T16:24:41Z</dcterms:created>
  <dcterms:modified xsi:type="dcterms:W3CDTF">2024-12-14T19:55:11Z</dcterms:modified>
</cp:coreProperties>
</file>